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7"/>
  </p:notesMasterIdLst>
  <p:sldIdLst>
    <p:sldId id="281"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82" r:id="rId16"/>
  </p:sldIdLst>
  <p:sldSz cx="12192000" cy="6858000"/>
  <p:notesSz cx="6858000" cy="9144000"/>
  <p:embeddedFontLst>
    <p:embeddedFont>
      <p:font typeface="Aharoni" panose="02010803020104030203" pitchFamily="2" charset="-79"/>
      <p:bold r:id="rId18"/>
    </p:embeddedFont>
    <p:embeddedFont>
      <p:font typeface="Calibri" panose="020F0502020204030204" pitchFamily="34" charset="0"/>
      <p:regular r:id="rId19"/>
      <p:bold r:id="rId20"/>
      <p:italic r:id="rId21"/>
      <p:boldItalic r:id="rId22"/>
    </p:embeddedFont>
    <p:embeddedFont>
      <p:font typeface="Candara" panose="020E050203030302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
      <p:font typeface="Open Sans" panose="020B0604020202020204" pitchFamily="34" charset="0"/>
      <p:regular r:id="rId31"/>
      <p:bold r:id="rId32"/>
      <p:italic r:id="rId33"/>
      <p:boldItalic r:id="rId34"/>
    </p:embeddedFont>
    <p:embeddedFont>
      <p:font typeface="Tahoma" panose="020B0604030504040204" pitchFamily="34" charset="0"/>
      <p:regular r:id="rId35"/>
      <p:bold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7" roundtripDataSignature="AMtx7mjelT/L5qkq7QiuIkOFrzR6VTFUK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30"/>
  </p:normalViewPr>
  <p:slideViewPr>
    <p:cSldViewPr snapToGrid="0" snapToObjects="1">
      <p:cViewPr varScale="1">
        <p:scale>
          <a:sx n="76" d="100"/>
          <a:sy n="76" d="100"/>
        </p:scale>
        <p:origin x="216" y="4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9" Type="http://schemas.openxmlformats.org/officeDocument/2006/relationships/viewProps" Target="viewProps.xml"/><Relationship Id="rId21" Type="http://schemas.openxmlformats.org/officeDocument/2006/relationships/font" Target="fonts/font4.fntdata"/><Relationship Id="rId34" Type="http://schemas.openxmlformats.org/officeDocument/2006/relationships/font" Target="fonts/font17.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font" Target="fonts/font15.fntdata"/><Relationship Id="rId37" Type="http://customschemas.google.com/relationships/presentationmetadata" Target="meta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36" Type="http://schemas.openxmlformats.org/officeDocument/2006/relationships/font" Target="fonts/font19.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font" Target="fonts/font18.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font" Target="fonts/font16.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s-E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05321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 name="Google Shape;303;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Now it is the turn of Serious Games. The term was coined in 1970 by Clark C. Abt, this American researcher focuses his studies on the analysis of the different ways in which games can be included in the teaching-learning process without eliminating fun and pleasure.</a:t>
            </a:r>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Serious Games are complete games that allow players to acquire knowledge and skills applicable to real life. </a:t>
            </a:r>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These types of games motivate students, allow them to become immersed and connect more deeply with the educational content, facilitate understanding and knowledge acquisition, and promote meaningful learning. </a:t>
            </a:r>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They are especially effective for learning specific skills, for example, learning a language or mathematics. </a:t>
            </a:r>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Its use has also proliferated in vocational training, both for the development of specific competencies and for the development of innovation projects.</a:t>
            </a:r>
            <a:endParaRPr/>
          </a:p>
        </p:txBody>
      </p:sp>
      <p:sp>
        <p:nvSpPr>
          <p:cNvPr id="304" name="Google Shape;304;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5" name="Google Shape;335;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s-ES" sz="1200" b="0" i="0">
                <a:solidFill>
                  <a:schemeClr val="dk1"/>
                </a:solidFill>
                <a:latin typeface="Calibri"/>
                <a:ea typeface="Calibri"/>
                <a:cs typeface="Calibri"/>
                <a:sym typeface="Calibri"/>
              </a:rPr>
              <a:t>Due to the elements they share, gamification is often confused with Serious Games, but there are differences: </a:t>
            </a:r>
            <a:endParaRPr/>
          </a:p>
          <a:p>
            <a:pPr marL="0" marR="0" lvl="0" indent="0" algn="l" rtl="0">
              <a:lnSpc>
                <a:spcPct val="100000"/>
              </a:lnSpc>
              <a:spcBef>
                <a:spcPts val="0"/>
              </a:spcBef>
              <a:spcAft>
                <a:spcPts val="0"/>
              </a:spcAft>
              <a:buClr>
                <a:schemeClr val="dk1"/>
              </a:buClr>
              <a:buSzPts val="1200"/>
              <a:buFont typeface="Calibri"/>
              <a:buNone/>
            </a:pPr>
            <a:r>
              <a:rPr lang="es-ES" sz="1200" b="0" i="0" u="none" strike="noStrike">
                <a:solidFill>
                  <a:schemeClr val="dk1"/>
                </a:solidFill>
                <a:latin typeface="Calibri"/>
                <a:ea typeface="Calibri"/>
                <a:cs typeface="Calibri"/>
                <a:sym typeface="Calibri"/>
              </a:rPr>
              <a:t>-In Serious Games, the recreational objective is as important as the educational one, however, in gamification, learning is more important, even though it is developed through a fun and motivating experience. </a:t>
            </a:r>
            <a:endParaRPr/>
          </a:p>
          <a:p>
            <a:pPr marL="0" marR="0" lvl="0" indent="0" algn="l" rtl="0">
              <a:lnSpc>
                <a:spcPct val="100000"/>
              </a:lnSpc>
              <a:spcBef>
                <a:spcPts val="0"/>
              </a:spcBef>
              <a:spcAft>
                <a:spcPts val="0"/>
              </a:spcAft>
              <a:buClr>
                <a:schemeClr val="dk1"/>
              </a:buClr>
              <a:buSzPts val="1200"/>
              <a:buFont typeface="Calibri"/>
              <a:buNone/>
            </a:pPr>
            <a:r>
              <a:rPr lang="es-ES" sz="1200" b="0" i="0" u="none" strike="noStrike">
                <a:solidFill>
                  <a:schemeClr val="dk1"/>
                </a:solidFill>
                <a:latin typeface="Calibri"/>
                <a:ea typeface="Calibri"/>
                <a:cs typeface="Calibri"/>
                <a:sym typeface="Calibri"/>
              </a:rPr>
              <a:t>-Serious Games are games and they have a structure, a narrative and complete game mechanics. Gamification is not a complete game, what it does is to endow an activity with the characteristics of games. </a:t>
            </a:r>
            <a:endParaRPr/>
          </a:p>
          <a:p>
            <a:pPr marL="0" marR="0" lvl="0" indent="0" algn="l" rtl="0">
              <a:lnSpc>
                <a:spcPct val="100000"/>
              </a:lnSpc>
              <a:spcBef>
                <a:spcPts val="0"/>
              </a:spcBef>
              <a:spcAft>
                <a:spcPts val="0"/>
              </a:spcAft>
              <a:buClr>
                <a:schemeClr val="dk1"/>
              </a:buClr>
              <a:buSzPts val="1200"/>
              <a:buFont typeface="Calibri"/>
              <a:buNone/>
            </a:pPr>
            <a:r>
              <a:rPr lang="es-ES" sz="1200" b="0" i="0" u="none" strike="noStrike">
                <a:solidFill>
                  <a:schemeClr val="dk1"/>
                </a:solidFill>
                <a:latin typeface="Calibri"/>
                <a:ea typeface="Calibri"/>
                <a:cs typeface="Calibri"/>
                <a:sym typeface="Calibri"/>
              </a:rPr>
              <a:t>-Serious Games have an advantage over Gamification in that they generate more extrinsic motivation on the part of the user, but on the other hand, they have a very limited use since all or most of the user's response options are predefined by the design of the game and the possibilities for which it has been designed.</a:t>
            </a:r>
            <a:endParaRPr sz="1200">
              <a:solidFill>
                <a:schemeClr val="dk1"/>
              </a:solidFill>
              <a:latin typeface="Calibri"/>
              <a:ea typeface="Calibri"/>
              <a:cs typeface="Calibri"/>
              <a:sym typeface="Calibri"/>
            </a:endParaRPr>
          </a:p>
        </p:txBody>
      </p:sp>
      <p:sp>
        <p:nvSpPr>
          <p:cNvPr id="336" name="Google Shape;336;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b="0" i="0">
                <a:solidFill>
                  <a:schemeClr val="dk1"/>
                </a:solidFill>
                <a:latin typeface="Calibri"/>
                <a:ea typeface="Calibri"/>
                <a:cs typeface="Calibri"/>
                <a:sym typeface="Calibri"/>
              </a:rPr>
              <a:t>Nothing better than the Deterding quadrant to see graphically the differences between these concepts of Serious Game and Gamification:</a:t>
            </a:r>
            <a:endParaRPr/>
          </a:p>
          <a:p>
            <a:pPr marL="0" lvl="0" indent="0" algn="l" rtl="0">
              <a:spcBef>
                <a:spcPts val="0"/>
              </a:spcBef>
              <a:spcAft>
                <a:spcPts val="0"/>
              </a:spcAft>
              <a:buNone/>
            </a:pPr>
            <a:r>
              <a:rPr lang="es-ES" sz="1200" b="0" i="0">
                <a:solidFill>
                  <a:schemeClr val="dk1"/>
                </a:solidFill>
                <a:latin typeface="Calibri"/>
                <a:ea typeface="Calibri"/>
                <a:cs typeface="Calibri"/>
                <a:sym typeface="Calibri"/>
              </a:rPr>
              <a:t>Although the aultor places both in the area of Gaming with a purpose other than pure entertainment (Playing), Serious Games are games in themselves designed with a purpose beyond fun. They are, therefore, meaningful or purposeful games, and are framed in the Games Based Learning (GBL). However, gamification uses elements and thinking of game design in non-game contexts to seek challenges and motivate action, but as we have discussed above, they are not complete games.</a:t>
            </a:r>
            <a:endParaRPr/>
          </a:p>
          <a:p>
            <a:pPr marL="0" lvl="0" indent="0" algn="l" rtl="0">
              <a:spcBef>
                <a:spcPts val="0"/>
              </a:spcBef>
              <a:spcAft>
                <a:spcPts val="0"/>
              </a:spcAft>
              <a:buNone/>
            </a:pPr>
            <a:endParaRPr sz="1200" b="0">
              <a:solidFill>
                <a:schemeClr val="dk1"/>
              </a:solidFill>
              <a:latin typeface="Calibri"/>
              <a:ea typeface="Calibri"/>
              <a:cs typeface="Calibri"/>
              <a:sym typeface="Calibri"/>
            </a:endParaRPr>
          </a:p>
        </p:txBody>
      </p:sp>
      <p:sp>
        <p:nvSpPr>
          <p:cNvPr id="368" name="Google Shape;368;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1" name="Google Shape;391;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s-ES" sz="1200" i="0">
                <a:solidFill>
                  <a:schemeClr val="dk1"/>
                </a:solidFill>
                <a:latin typeface="Calibri"/>
                <a:ea typeface="Calibri"/>
                <a:cs typeface="Calibri"/>
                <a:sym typeface="Calibri"/>
              </a:rPr>
              <a:t>Serious Games have become very popular in recent years and have been adopted by different educational institutions and companies. Currently they are not only used in the educational sector, they are also applied to other fields such as: science, health care, urban planning, engineering or politics.</a:t>
            </a:r>
            <a:endParaRPr/>
          </a:p>
          <a:p>
            <a:pPr marL="0" marR="0" lvl="0" indent="0" algn="l" rtl="0">
              <a:lnSpc>
                <a:spcPct val="100000"/>
              </a:lnSpc>
              <a:spcBef>
                <a:spcPts val="0"/>
              </a:spcBef>
              <a:spcAft>
                <a:spcPts val="0"/>
              </a:spcAft>
              <a:buClr>
                <a:schemeClr val="dk1"/>
              </a:buClr>
              <a:buSzPts val="1200"/>
              <a:buFont typeface="Calibri"/>
              <a:buNone/>
            </a:pPr>
            <a:r>
              <a:rPr lang="es-ES" sz="1200" i="0">
                <a:solidFill>
                  <a:schemeClr val="dk1"/>
                </a:solidFill>
                <a:latin typeface="Calibri"/>
                <a:ea typeface="Calibri"/>
                <a:cs typeface="Calibri"/>
                <a:sym typeface="Calibri"/>
              </a:rPr>
              <a:t>Serious Games can take the form of video games or board games, for example, and they can also be existing commercial games, or games created specifically for people to learn the content we want to convey. </a:t>
            </a:r>
            <a:endParaRPr/>
          </a:p>
          <a:p>
            <a:pPr marL="0" marR="0" lvl="0" indent="0" algn="l" rtl="0">
              <a:lnSpc>
                <a:spcPct val="100000"/>
              </a:lnSpc>
              <a:spcBef>
                <a:spcPts val="0"/>
              </a:spcBef>
              <a:spcAft>
                <a:spcPts val="0"/>
              </a:spcAft>
              <a:buClr>
                <a:schemeClr val="dk1"/>
              </a:buClr>
              <a:buSzPts val="1200"/>
              <a:buFont typeface="Calibri"/>
              <a:buNone/>
            </a:pPr>
            <a:r>
              <a:rPr lang="es-ES" sz="1200" b="0" i="0" u="none" strike="noStrike">
                <a:solidFill>
                  <a:schemeClr val="dk1"/>
                </a:solidFill>
                <a:latin typeface="Calibri"/>
                <a:ea typeface="Calibri"/>
                <a:cs typeface="Calibri"/>
                <a:sym typeface="Calibri"/>
              </a:rPr>
              <a:t>They have been widely used as simulation environments, since simulations recreate real-life situations through games. </a:t>
            </a:r>
            <a:r>
              <a:rPr lang="es-ES" sz="1200" i="0">
                <a:solidFill>
                  <a:schemeClr val="dk1"/>
                </a:solidFill>
                <a:latin typeface="Calibri"/>
                <a:ea typeface="Calibri"/>
                <a:cs typeface="Calibri"/>
                <a:sym typeface="Calibri"/>
              </a:rPr>
              <a:t>A good example is iCivics, an American NGO that develops seriousgames aimed at learning about justice and democracy, such as Win the White House, which allows you to adopt the role of a candidate for the presidency of the United States with the goal of reaching the White House.</a:t>
            </a:r>
            <a:endParaRPr/>
          </a:p>
          <a:p>
            <a:pPr marL="0" lvl="0" indent="0" algn="l" rtl="0">
              <a:spcBef>
                <a:spcPts val="0"/>
              </a:spcBef>
              <a:spcAft>
                <a:spcPts val="0"/>
              </a:spcAft>
              <a:buNone/>
            </a:pPr>
            <a:r>
              <a:rPr lang="es-ES" sz="1200" b="0" i="0">
                <a:solidFill>
                  <a:schemeClr val="dk1"/>
                </a:solidFill>
                <a:latin typeface="Calibri"/>
                <a:ea typeface="Calibri"/>
                <a:cs typeface="Calibri"/>
                <a:sym typeface="Calibri"/>
              </a:rPr>
              <a:t>Serious Games are very versatile, there are many projects that exemplify the different uses and applications that can be given to them: for example to improve language learning, to reduce stress in cancer patients, as a tool for bullying prevention, to lose the fear of public speaking, as a new method for urban planning, and even to learn to drive.</a:t>
            </a:r>
            <a:endParaRPr sz="1200" i="0">
              <a:solidFill>
                <a:schemeClr val="dk1"/>
              </a:solidFill>
              <a:latin typeface="Calibri"/>
              <a:ea typeface="Calibri"/>
              <a:cs typeface="Calibri"/>
              <a:sym typeface="Calibri"/>
            </a:endParaRPr>
          </a:p>
        </p:txBody>
      </p:sp>
      <p:sp>
        <p:nvSpPr>
          <p:cNvPr id="392" name="Google Shape;392;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8" name="Google Shape;468;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b="0" i="0">
                <a:solidFill>
                  <a:schemeClr val="dk1"/>
                </a:solidFill>
                <a:latin typeface="Calibri"/>
                <a:ea typeface="Calibri"/>
                <a:cs typeface="Calibri"/>
                <a:sym typeface="Calibri"/>
              </a:rPr>
              <a:t>We want to conclude this lesson with the scheme of Andrej Marczewki, expert in Gamification. This author, trying to delimit what is and what is not gamification, proposes the scheme that appears on the screen in which we can see that Gamification, along with Serious Games and Game Inspired Design, is within a set that he calls "Game Thinking". This general concept would be defined as the use of games and game approaches to solve problems and create better learning experiences. Thus, it would encompass everything from </a:t>
            </a:r>
            <a:r>
              <a:rPr lang="es-ES"/>
              <a:t>making interfaces look a little more "gamey" to designing complete games.</a:t>
            </a:r>
            <a:endParaRPr/>
          </a:p>
          <a:p>
            <a:pPr marL="0" lvl="0" indent="0" algn="l" rtl="0">
              <a:spcBef>
                <a:spcPts val="0"/>
              </a:spcBef>
              <a:spcAft>
                <a:spcPts val="0"/>
              </a:spcAft>
              <a:buNone/>
            </a:pPr>
            <a:r>
              <a:rPr lang="es-ES" sz="1200" b="0" i="0">
                <a:solidFill>
                  <a:schemeClr val="dk1"/>
                </a:solidFill>
                <a:latin typeface="Calibri"/>
                <a:ea typeface="Calibri"/>
                <a:cs typeface="Calibri"/>
                <a:sym typeface="Calibri"/>
              </a:rPr>
              <a:t>Marczewki believes that what is really important is not whether you </a:t>
            </a:r>
            <a:r>
              <a:rPr lang="es-ES"/>
              <a:t>use gamification or games or ninja monkeys to achieve a purpose. Gamifiers are above all problem solvers and you should not reject a solution just because it is not true gamification.</a:t>
            </a:r>
            <a:endParaRPr sz="1200" b="0">
              <a:solidFill>
                <a:schemeClr val="dk1"/>
              </a:solidFill>
              <a:latin typeface="Calibri"/>
              <a:ea typeface="Calibri"/>
              <a:cs typeface="Calibri"/>
              <a:sym typeface="Calibri"/>
            </a:endParaRPr>
          </a:p>
        </p:txBody>
      </p:sp>
      <p:sp>
        <p:nvSpPr>
          <p:cNvPr id="469" name="Google Shape;469;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2" name="Google Shape;21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295635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 name="Google Shape;10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s-ES" sz="1200" b="0" i="0" u="none" strike="noStrike">
                <a:solidFill>
                  <a:schemeClr val="dk1"/>
                </a:solidFill>
                <a:latin typeface="Calibri"/>
                <a:ea typeface="Calibri"/>
                <a:cs typeface="Calibri"/>
                <a:sym typeface="Calibri"/>
              </a:rPr>
              <a:t>It is very common that gamification has been called gamification to strategies related to the game that were not, for example: games, Advergames or Serious Games. </a:t>
            </a:r>
            <a:endParaRPr/>
          </a:p>
          <a:p>
            <a:pPr marL="0" marR="0" lvl="0" indent="0" algn="l" rtl="0">
              <a:lnSpc>
                <a:spcPct val="100000"/>
              </a:lnSpc>
              <a:spcBef>
                <a:spcPts val="0"/>
              </a:spcBef>
              <a:spcAft>
                <a:spcPts val="0"/>
              </a:spcAft>
              <a:buClr>
                <a:schemeClr val="dk1"/>
              </a:buClr>
              <a:buSzPts val="1200"/>
              <a:buFont typeface="Calibri"/>
              <a:buNone/>
            </a:pPr>
            <a:r>
              <a:rPr lang="es-ES" sz="1200" b="0" i="0" u="none" strike="noStrike">
                <a:solidFill>
                  <a:schemeClr val="dk1"/>
                </a:solidFill>
                <a:latin typeface="Calibri"/>
                <a:ea typeface="Calibri"/>
                <a:cs typeface="Calibri"/>
                <a:sym typeface="Calibri"/>
              </a:rPr>
              <a:t>In this second lesson we will analyze what they consist of, the characteristics, typologies, applications and some examples of these different modalities that are important to know, because, although they have similarities with Gamification, the objectives they pursue are different.</a:t>
            </a:r>
            <a:endParaRPr sz="1200">
              <a:solidFill>
                <a:schemeClr val="dk1"/>
              </a:solidFill>
              <a:latin typeface="Calibri"/>
              <a:ea typeface="Calibri"/>
              <a:cs typeface="Calibri"/>
              <a:sym typeface="Calibri"/>
            </a:endParaRPr>
          </a:p>
        </p:txBody>
      </p:sp>
      <p:sp>
        <p:nvSpPr>
          <p:cNvPr id="104" name="Google Shape;104;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 name="Google Shape;112;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a:t>As we have seen in the previous lesson, gamification consists of the use of mechanics, elements and techniques of game design in a non-game context to involve users and achieve meaningful, fun and motivating learning. Therefore, it is convenient to start this lesson by debunking false myths about this methodology.</a:t>
            </a:r>
            <a:endParaRPr/>
          </a:p>
          <a:p>
            <a:pPr marL="0" lvl="0" indent="0" algn="l" rtl="0">
              <a:spcBef>
                <a:spcPts val="0"/>
              </a:spcBef>
              <a:spcAft>
                <a:spcPts val="0"/>
              </a:spcAft>
              <a:buClr>
                <a:schemeClr val="dk1"/>
              </a:buClr>
              <a:buSzPts val="1200"/>
              <a:buFont typeface="Arial"/>
              <a:buNone/>
            </a:pPr>
            <a:r>
              <a:rPr lang="es-ES"/>
              <a:t>- It is </a:t>
            </a:r>
            <a:r>
              <a:rPr lang="es-ES" b="1">
                <a:solidFill>
                  <a:srgbClr val="C00000"/>
                </a:solidFill>
              </a:rPr>
              <a:t>not </a:t>
            </a:r>
            <a:r>
              <a:rPr lang="es-ES"/>
              <a:t>a game per se, as it has a clear educational objective.</a:t>
            </a:r>
            <a:endParaRPr/>
          </a:p>
          <a:p>
            <a:pPr marL="0" lvl="0" indent="0" algn="l" rtl="0">
              <a:spcBef>
                <a:spcPts val="0"/>
              </a:spcBef>
              <a:spcAft>
                <a:spcPts val="0"/>
              </a:spcAft>
              <a:buClr>
                <a:srgbClr val="C00000"/>
              </a:buClr>
              <a:buSzPts val="1200"/>
              <a:buFont typeface="Arial"/>
              <a:buNone/>
            </a:pPr>
            <a:r>
              <a:rPr lang="es-ES" b="1">
                <a:solidFill>
                  <a:srgbClr val="C00000"/>
                </a:solidFill>
              </a:rPr>
              <a:t>- It is not a </a:t>
            </a:r>
            <a:r>
              <a:rPr lang="es-ES"/>
              <a:t>matter of putting badges, points or rewards just for the sake of it; we must give the methodology a pedagogical meaning.</a:t>
            </a:r>
            <a:endParaRPr/>
          </a:p>
          <a:p>
            <a:pPr marL="0" lvl="0" indent="0" algn="l" rtl="0">
              <a:spcBef>
                <a:spcPts val="0"/>
              </a:spcBef>
              <a:spcAft>
                <a:spcPts val="0"/>
              </a:spcAft>
              <a:buClr>
                <a:srgbClr val="C00000"/>
              </a:buClr>
              <a:buSzPts val="1200"/>
              <a:buFont typeface="Arial"/>
              <a:buNone/>
            </a:pPr>
            <a:r>
              <a:rPr lang="es-ES" b="1">
                <a:solidFill>
                  <a:srgbClr val="C00000"/>
                </a:solidFill>
              </a:rPr>
              <a:t>- It is not the </a:t>
            </a:r>
            <a:r>
              <a:rPr lang="es-ES"/>
              <a:t>trivialization of learning, since it does not consist of substituting games for work.</a:t>
            </a:r>
            <a:endParaRPr/>
          </a:p>
          <a:p>
            <a:pPr marL="0" lvl="0" indent="0" algn="l" rtl="0">
              <a:spcBef>
                <a:spcPts val="0"/>
              </a:spcBef>
              <a:spcAft>
                <a:spcPts val="0"/>
              </a:spcAft>
              <a:buClr>
                <a:schemeClr val="dk1"/>
              </a:buClr>
              <a:buSzPts val="1200"/>
              <a:buFont typeface="Arial"/>
              <a:buNone/>
            </a:pPr>
            <a:r>
              <a:rPr lang="es-ES"/>
              <a:t>- It is </a:t>
            </a:r>
            <a:r>
              <a:rPr lang="es-ES" b="1">
                <a:solidFill>
                  <a:srgbClr val="C00000"/>
                </a:solidFill>
              </a:rPr>
              <a:t>not </a:t>
            </a:r>
            <a:r>
              <a:rPr lang="es-ES"/>
              <a:t>perfect for all contexts. We may encounter situations where it does not work.</a:t>
            </a:r>
            <a:endParaRPr/>
          </a:p>
          <a:p>
            <a:pPr marL="0" lvl="0" indent="0" algn="l" rtl="0">
              <a:spcBef>
                <a:spcPts val="0"/>
              </a:spcBef>
              <a:spcAft>
                <a:spcPts val="0"/>
              </a:spcAft>
              <a:buClr>
                <a:srgbClr val="C00000"/>
              </a:buClr>
              <a:buSzPts val="1200"/>
              <a:buFont typeface="Arial"/>
              <a:buNone/>
            </a:pPr>
            <a:r>
              <a:rPr lang="es-ES" b="1">
                <a:solidFill>
                  <a:srgbClr val="C00000"/>
                </a:solidFill>
              </a:rPr>
              <a:t>- It is not </a:t>
            </a:r>
            <a:r>
              <a:rPr lang="es-ES"/>
              <a:t>easy to create gamified contexts/environments, it is a task that requires knowledge of gamification strategies, time and effort on the part of teachers.</a:t>
            </a:r>
            <a:endParaRPr sz="1200">
              <a:solidFill>
                <a:schemeClr val="dk1"/>
              </a:solidFill>
              <a:latin typeface="Calibri"/>
              <a:ea typeface="Calibri"/>
              <a:cs typeface="Calibri"/>
              <a:sym typeface="Calibri"/>
            </a:endParaRPr>
          </a:p>
        </p:txBody>
      </p:sp>
      <p:sp>
        <p:nvSpPr>
          <p:cNvPr id="113" name="Google Shape;113;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Google Shape;12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b="0" i="0" u="none" strike="noStrike">
                <a:solidFill>
                  <a:schemeClr val="dk1"/>
                </a:solidFill>
                <a:latin typeface="Calibri"/>
                <a:ea typeface="Calibri"/>
                <a:cs typeface="Calibri"/>
                <a:sym typeface="Calibri"/>
              </a:rPr>
              <a:t>Having made this limitation and rejected these false beliefs about Gamification, we move on to conceptualize related strategies.</a:t>
            </a:r>
            <a:endParaRPr/>
          </a:p>
          <a:p>
            <a:pPr marL="0" lvl="0" indent="0" algn="l" rtl="0">
              <a:spcBef>
                <a:spcPts val="0"/>
              </a:spcBef>
              <a:spcAft>
                <a:spcPts val="0"/>
              </a:spcAft>
              <a:buNone/>
            </a:pPr>
            <a:r>
              <a:rPr lang="es-ES" sz="1200" b="0" i="0" u="none" strike="noStrike">
                <a:solidFill>
                  <a:schemeClr val="dk1"/>
                </a:solidFill>
                <a:latin typeface="Calibri"/>
                <a:ea typeface="Calibri"/>
                <a:cs typeface="Calibri"/>
                <a:sym typeface="Calibri"/>
              </a:rPr>
              <a:t>We start with the game.</a:t>
            </a:r>
            <a:endParaRPr/>
          </a:p>
          <a:p>
            <a:pPr marL="0" lvl="0" indent="0" algn="l" rtl="0">
              <a:spcBef>
                <a:spcPts val="0"/>
              </a:spcBef>
              <a:spcAft>
                <a:spcPts val="0"/>
              </a:spcAft>
              <a:buNone/>
            </a:pPr>
            <a:r>
              <a:rPr lang="es-ES" sz="1200" b="0" i="0" u="none" strike="noStrike">
                <a:solidFill>
                  <a:schemeClr val="dk1"/>
                </a:solidFill>
                <a:latin typeface="Calibri"/>
                <a:ea typeface="Calibri"/>
                <a:cs typeface="Calibri"/>
                <a:sym typeface="Calibri"/>
              </a:rPr>
              <a:t>A game is a purely ludic activity </a:t>
            </a:r>
            <a:r>
              <a:rPr lang="es-ES">
                <a:solidFill>
                  <a:srgbClr val="222222"/>
                </a:solidFill>
                <a:latin typeface="Arial"/>
                <a:ea typeface="Arial"/>
                <a:cs typeface="Arial"/>
                <a:sym typeface="Arial"/>
              </a:rPr>
              <a:t>that involves some physical or mental skill</a:t>
            </a:r>
            <a:r>
              <a:rPr lang="es-ES" sz="1200" b="0" i="0" u="none" strike="noStrike">
                <a:solidFill>
                  <a:schemeClr val="dk1"/>
                </a:solidFill>
                <a:latin typeface="Calibri"/>
                <a:ea typeface="Calibri"/>
                <a:cs typeface="Calibri"/>
                <a:sym typeface="Calibri"/>
              </a:rPr>
              <a:t>, where the main objective is entertainment. What predominates and what is fundamentally sought is fun, regardless of the fact that it may subsequently have other effects. For example: Playing hide-and-seek may be good for exercise, but it is not the intended purpose. </a:t>
            </a:r>
            <a:endParaRPr/>
          </a:p>
          <a:p>
            <a:pPr marL="0" lvl="0" indent="0" algn="l" rtl="0">
              <a:spcBef>
                <a:spcPts val="0"/>
              </a:spcBef>
              <a:spcAft>
                <a:spcPts val="0"/>
              </a:spcAft>
              <a:buNone/>
            </a:pPr>
            <a:r>
              <a:rPr lang="es-ES" sz="1200" b="0" i="0">
                <a:solidFill>
                  <a:schemeClr val="dk1"/>
                </a:solidFill>
                <a:latin typeface="Calibri"/>
                <a:ea typeface="Calibri"/>
                <a:cs typeface="Calibri"/>
                <a:sym typeface="Calibri"/>
              </a:rPr>
              <a:t>Games have certain strategies and rules that produce a natural response of satisfaction or motivation, such as, for example, reaching different levels, accumulating points, receiving prizes or rewards, etc. These characteristics generate adrenaline in players and produce positive feelings of happiness and excitement. </a:t>
            </a:r>
            <a:endParaRPr/>
          </a:p>
          <a:p>
            <a:pPr marL="0" lvl="0" indent="0" algn="l" rtl="0">
              <a:spcBef>
                <a:spcPts val="0"/>
              </a:spcBef>
              <a:spcAft>
                <a:spcPts val="0"/>
              </a:spcAft>
              <a:buNone/>
            </a:pPr>
            <a:r>
              <a:rPr lang="es-ES" sz="1200" b="0" i="0">
                <a:solidFill>
                  <a:schemeClr val="dk1"/>
                </a:solidFill>
                <a:latin typeface="Calibri"/>
                <a:ea typeface="Calibri"/>
                <a:cs typeface="Calibri"/>
                <a:sym typeface="Calibri"/>
              </a:rPr>
              <a:t>Gamification has adopted the most significant features of games and turned them into its main learning tools.</a:t>
            </a:r>
            <a:endParaRPr sz="1200" b="0" i="0" u="none" strike="noStrike">
              <a:solidFill>
                <a:schemeClr val="dk1"/>
              </a:solidFill>
              <a:latin typeface="Calibri"/>
              <a:ea typeface="Calibri"/>
              <a:cs typeface="Calibri"/>
              <a:sym typeface="Calibri"/>
            </a:endParaRPr>
          </a:p>
        </p:txBody>
      </p:sp>
      <p:sp>
        <p:nvSpPr>
          <p:cNvPr id="122" name="Google Shape;12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 name="Google Shape;163;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rgbClr val="000000"/>
                </a:solidFill>
                <a:latin typeface="Tahoma"/>
                <a:ea typeface="Tahoma"/>
                <a:cs typeface="Tahoma"/>
                <a:sym typeface="Tahoma"/>
              </a:rPr>
              <a:t>Among the features of the game we can highlight that.</a:t>
            </a:r>
            <a:endParaRPr sz="1050"/>
          </a:p>
          <a:p>
            <a:pPr marL="0" marR="0" lvl="0" indent="-76200" algn="l" rtl="0">
              <a:lnSpc>
                <a:spcPct val="100000"/>
              </a:lnSpc>
              <a:spcBef>
                <a:spcPts val="0"/>
              </a:spcBef>
              <a:spcAft>
                <a:spcPts val="0"/>
              </a:spcAft>
              <a:buClr>
                <a:srgbClr val="000000"/>
              </a:buClr>
              <a:buSzPts val="1200"/>
              <a:buFont typeface="Tahoma"/>
              <a:buChar char="•"/>
            </a:pPr>
            <a:r>
              <a:rPr lang="es-ES" sz="1200">
                <a:solidFill>
                  <a:srgbClr val="000000"/>
                </a:solidFill>
                <a:latin typeface="Tahoma"/>
                <a:ea typeface="Tahoma"/>
                <a:cs typeface="Tahoma"/>
                <a:sym typeface="Tahoma"/>
              </a:rPr>
              <a:t>It is a manifestation that has a purpose in itself, fun.</a:t>
            </a:r>
            <a:endParaRPr/>
          </a:p>
          <a:p>
            <a:pPr marL="0" lvl="0" indent="-76200" algn="l" rtl="0">
              <a:spcBef>
                <a:spcPts val="0"/>
              </a:spcBef>
              <a:spcAft>
                <a:spcPts val="0"/>
              </a:spcAft>
              <a:buClr>
                <a:srgbClr val="000000"/>
              </a:buClr>
              <a:buSzPts val="1200"/>
              <a:buFont typeface="Tahoma"/>
              <a:buChar char="•"/>
            </a:pPr>
            <a:r>
              <a:rPr lang="es-ES" sz="1200">
                <a:solidFill>
                  <a:srgbClr val="000000"/>
                </a:solidFill>
                <a:latin typeface="Tahoma"/>
                <a:ea typeface="Tahoma"/>
                <a:cs typeface="Tahoma"/>
                <a:sym typeface="Tahoma"/>
              </a:rPr>
              <a:t>It is a free activity, a voluntary event. Although in the classroom sometimes the entire student body is forced to play.</a:t>
            </a:r>
            <a:endParaRPr sz="1050">
              <a:solidFill>
                <a:srgbClr val="000000"/>
              </a:solidFill>
              <a:latin typeface="Times New Roman"/>
              <a:ea typeface="Times New Roman"/>
              <a:cs typeface="Times New Roman"/>
              <a:sym typeface="Times New Roman"/>
            </a:endParaRPr>
          </a:p>
          <a:p>
            <a:pPr marL="0" lvl="0" indent="-76200" algn="l" rtl="0">
              <a:spcBef>
                <a:spcPts val="0"/>
              </a:spcBef>
              <a:spcAft>
                <a:spcPts val="0"/>
              </a:spcAft>
              <a:buClr>
                <a:srgbClr val="000000"/>
              </a:buClr>
              <a:buSzPts val="1200"/>
              <a:buFont typeface="Tahoma"/>
              <a:buChar char="•"/>
            </a:pPr>
            <a:r>
              <a:rPr lang="es-ES" sz="1200">
                <a:solidFill>
                  <a:srgbClr val="000000"/>
                </a:solidFill>
                <a:latin typeface="Tahoma"/>
                <a:ea typeface="Tahoma"/>
                <a:cs typeface="Tahoma"/>
                <a:sym typeface="Tahoma"/>
              </a:rPr>
              <a:t>It has spatial and temporal limitations established in advance or improvised at the time of the game.</a:t>
            </a:r>
            <a:endParaRPr sz="1050">
              <a:solidFill>
                <a:srgbClr val="000000"/>
              </a:solidFill>
              <a:latin typeface="Times New Roman"/>
              <a:ea typeface="Times New Roman"/>
              <a:cs typeface="Times New Roman"/>
              <a:sym typeface="Times New Roman"/>
            </a:endParaRPr>
          </a:p>
          <a:p>
            <a:pPr marL="0" lvl="0" indent="-76200" algn="l" rtl="0">
              <a:spcBef>
                <a:spcPts val="0"/>
              </a:spcBef>
              <a:spcAft>
                <a:spcPts val="0"/>
              </a:spcAft>
              <a:buClr>
                <a:srgbClr val="000000"/>
              </a:buClr>
              <a:buSzPts val="1200"/>
              <a:buFont typeface="Tahoma"/>
              <a:buChar char="•"/>
            </a:pPr>
            <a:r>
              <a:rPr lang="es-ES" sz="1200">
                <a:solidFill>
                  <a:srgbClr val="000000"/>
                </a:solidFill>
                <a:latin typeface="Tahoma"/>
                <a:ea typeface="Tahoma"/>
                <a:cs typeface="Tahoma"/>
                <a:sym typeface="Tahoma"/>
              </a:rPr>
              <a:t>It has an uncertain character. Its final result varies constantly, which causes uncertainty.</a:t>
            </a:r>
            <a:endParaRPr sz="1050">
              <a:solidFill>
                <a:srgbClr val="000000"/>
              </a:solidFill>
              <a:latin typeface="Times New Roman"/>
              <a:ea typeface="Times New Roman"/>
              <a:cs typeface="Times New Roman"/>
              <a:sym typeface="Times New Roman"/>
            </a:endParaRPr>
          </a:p>
          <a:p>
            <a:pPr marL="0" lvl="0" indent="-76200" algn="l" rtl="0">
              <a:spcBef>
                <a:spcPts val="0"/>
              </a:spcBef>
              <a:spcAft>
                <a:spcPts val="0"/>
              </a:spcAft>
              <a:buClr>
                <a:srgbClr val="000000"/>
              </a:buClr>
              <a:buSzPts val="1200"/>
              <a:buFont typeface="Tahoma"/>
              <a:buChar char="•"/>
            </a:pPr>
            <a:r>
              <a:rPr lang="es-ES" sz="1200">
                <a:solidFill>
                  <a:srgbClr val="000000"/>
                </a:solidFill>
                <a:latin typeface="Tahoma"/>
                <a:ea typeface="Tahoma"/>
                <a:cs typeface="Tahoma"/>
                <a:sym typeface="Tahoma"/>
              </a:rPr>
              <a:t>It is usually free, disinterested and inconsequential. </a:t>
            </a:r>
            <a:endParaRPr/>
          </a:p>
          <a:p>
            <a:pPr marL="0" marR="0" lvl="0" indent="-76200" algn="l" rtl="0">
              <a:lnSpc>
                <a:spcPct val="100000"/>
              </a:lnSpc>
              <a:spcBef>
                <a:spcPts val="0"/>
              </a:spcBef>
              <a:spcAft>
                <a:spcPts val="0"/>
              </a:spcAft>
              <a:buClr>
                <a:srgbClr val="000000"/>
              </a:buClr>
              <a:buSzPts val="1200"/>
              <a:buFont typeface="Tahoma"/>
              <a:buChar char="•"/>
            </a:pPr>
            <a:r>
              <a:rPr lang="es-ES" sz="1200">
                <a:solidFill>
                  <a:srgbClr val="000000"/>
                </a:solidFill>
                <a:latin typeface="Tahoma"/>
                <a:ea typeface="Tahoma"/>
                <a:cs typeface="Tahoma"/>
                <a:sym typeface="Tahoma"/>
              </a:rPr>
              <a:t>It does not generate any failure even if there are winners and losers. Success must be defined by will, effort, participation and solidarity.</a:t>
            </a:r>
            <a:endParaRPr sz="1050">
              <a:solidFill>
                <a:srgbClr val="000000"/>
              </a:solidFill>
              <a:latin typeface="Times New Roman"/>
              <a:ea typeface="Times New Roman"/>
              <a:cs typeface="Times New Roman"/>
              <a:sym typeface="Times New Roman"/>
            </a:endParaRPr>
          </a:p>
          <a:p>
            <a:pPr marL="0" lvl="0" indent="-76200" algn="l" rtl="0">
              <a:spcBef>
                <a:spcPts val="0"/>
              </a:spcBef>
              <a:spcAft>
                <a:spcPts val="0"/>
              </a:spcAft>
              <a:buClr>
                <a:srgbClr val="000000"/>
              </a:buClr>
              <a:buSzPts val="1200"/>
              <a:buFont typeface="Tahoma"/>
              <a:buChar char="•"/>
            </a:pPr>
            <a:r>
              <a:rPr lang="es-ES" sz="1200">
                <a:solidFill>
                  <a:srgbClr val="000000"/>
                </a:solidFill>
                <a:latin typeface="Tahoma"/>
                <a:ea typeface="Tahoma"/>
                <a:cs typeface="Tahoma"/>
                <a:sym typeface="Tahoma"/>
              </a:rPr>
              <a:t>It takes place in a separate, fictitious world, far from everyday life, although sometimes it imitates it, as happens with symbolic games. </a:t>
            </a:r>
            <a:endParaRPr/>
          </a:p>
          <a:p>
            <a:pPr marL="0" lvl="0" indent="-76200" algn="l" rtl="0">
              <a:spcBef>
                <a:spcPts val="0"/>
              </a:spcBef>
              <a:spcAft>
                <a:spcPts val="0"/>
              </a:spcAft>
              <a:buClr>
                <a:srgbClr val="000000"/>
              </a:buClr>
              <a:buSzPts val="1200"/>
              <a:buFont typeface="Tahoma"/>
              <a:buChar char="•"/>
            </a:pPr>
            <a:r>
              <a:rPr lang="es-ES" sz="1200">
                <a:solidFill>
                  <a:srgbClr val="000000"/>
                </a:solidFill>
                <a:latin typeface="Tahoma"/>
                <a:ea typeface="Tahoma"/>
                <a:cs typeface="Tahoma"/>
                <a:sym typeface="Tahoma"/>
              </a:rPr>
              <a:t>It is the result of an agreement established by the players, they are the ones who design the game and determine its internal order, its limitations and its rules. </a:t>
            </a:r>
            <a:endParaRPr/>
          </a:p>
          <a:p>
            <a:pPr marL="0" lvl="0" indent="0" algn="l" rtl="0">
              <a:spcBef>
                <a:spcPts val="0"/>
              </a:spcBef>
              <a:spcAft>
                <a:spcPts val="0"/>
              </a:spcAft>
              <a:buClr>
                <a:srgbClr val="000000"/>
              </a:buClr>
              <a:buSzPts val="1200"/>
              <a:buFont typeface="Tahoma"/>
              <a:buNone/>
            </a:pPr>
            <a:r>
              <a:rPr lang="es-ES" sz="1200">
                <a:solidFill>
                  <a:srgbClr val="000000"/>
                </a:solidFill>
                <a:latin typeface="Tahoma"/>
                <a:ea typeface="Tahoma"/>
                <a:cs typeface="Tahoma"/>
                <a:sym typeface="Tahoma"/>
              </a:rPr>
              <a:t>When implemented in educational contexts, it is usually the teachers who manipulate the rules and parameters of the game according to the objectives pursued, although it is also possible to establish that the students are the ones who design and direct the games.</a:t>
            </a:r>
            <a:endParaRPr sz="1200"/>
          </a:p>
        </p:txBody>
      </p:sp>
      <p:sp>
        <p:nvSpPr>
          <p:cNvPr id="164" name="Google Shape;164;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 name="Google Shape;197;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There are many different classifications of games that group them according to different dimensions. We will adopt the classification proposed by the Swiss psychologist Jean Piaget based on his theory of cognitive development. According to this author, the types of games are.</a:t>
            </a:r>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1. Functional play or exercise play: It occurs in the sensorimotor stage, between 0 and 2 years of age. It consists of repeating over and over again actions that the child has initiated casually, spontaneously. It is performed in order to obtain and exercise the necessary skills for development and later evolution. In this type of play, the physical, sensorial and psychomotor component predominates and the actions can be performed with the child's own body, people and objects, the latter being really important in this type of play. </a:t>
            </a:r>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2. Symbolic play: It occurs mainly in the preoperational stage, between 2 and 6-7 years of age. It consists of simulating situations, characters, animals or objects that are not physically present, but which reflect the knowledge that children have of the reality that surrounds them. Children use other objects from daily life, from their environment and even their own bodies to represent and imitate what they know. In this type of play, the key is to acquire the ability to represent, rehearse real-life situations, solve problems and experience the adult stage. </a:t>
            </a:r>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3. The game of rules: It occurs mainly in the stage of concrete operations, between 6-7 and 12 years of age. It consists of children learning to follow certain actions and, at the same time, to avoid others that are forbidden during the game, that is, to learn to follow the rules of the game. This type of game has a social nature since it implies, to a certain extent, an individual or group competitiveness that promotes the learning of social skills such as: sharing, negotiating, respecting turns and putting oneself in the other's place.</a:t>
            </a:r>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4. The game of constructions: It is developed throughout the three evolutionary stages already mentioned, although Piaget considers that it predominates in the stage of formal operations, from 12 years of age onwards. It consists of relating, fitting, stacking or stringing different pieces, thus obtaining a new construction. The pieces can be used to build constructions following a pre-established model, or to freely construct objects, whether imaginary or similar to real objects. As the children grow, they can make constructions that accompany or support the symbolic play they are carrying out, such as castles, garages, houses or farms.</a:t>
            </a:r>
            <a:endParaRPr/>
          </a:p>
        </p:txBody>
      </p:sp>
      <p:sp>
        <p:nvSpPr>
          <p:cNvPr id="198" name="Google Shape;198;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b="0" i="0" u="none" strike="noStrike">
                <a:solidFill>
                  <a:schemeClr val="dk1"/>
                </a:solidFill>
                <a:latin typeface="Calibri"/>
                <a:ea typeface="Calibri"/>
                <a:cs typeface="Calibri"/>
                <a:sym typeface="Calibri"/>
              </a:rPr>
              <a:t>We now move on to Advergames. They are a </a:t>
            </a:r>
            <a:r>
              <a:rPr lang="es-ES" sz="1200" b="0" i="0">
                <a:solidFill>
                  <a:schemeClr val="dk1"/>
                </a:solidFill>
                <a:latin typeface="Calibri"/>
                <a:ea typeface="Calibri"/>
                <a:cs typeface="Calibri"/>
                <a:sym typeface="Calibri"/>
              </a:rPr>
              <a:t>new marketing and communication tool used to promote a product, a service, an organization or an idea. </a:t>
            </a:r>
            <a:endParaRPr/>
          </a:p>
          <a:p>
            <a:pPr marL="0" marR="0" lvl="0" indent="0" algn="l" rtl="0">
              <a:lnSpc>
                <a:spcPct val="100000"/>
              </a:lnSpc>
              <a:spcBef>
                <a:spcPts val="0"/>
              </a:spcBef>
              <a:spcAft>
                <a:spcPts val="0"/>
              </a:spcAft>
              <a:buClr>
                <a:schemeClr val="dk1"/>
              </a:buClr>
              <a:buSzPts val="1200"/>
              <a:buFont typeface="Calibri"/>
              <a:buNone/>
            </a:pPr>
            <a:r>
              <a:rPr lang="es-ES" sz="1200" b="0" i="0" u="none" strike="noStrike">
                <a:solidFill>
                  <a:schemeClr val="dk1"/>
                </a:solidFill>
                <a:latin typeface="Calibri"/>
                <a:ea typeface="Calibri"/>
                <a:cs typeface="Calibri"/>
                <a:sym typeface="Calibri"/>
              </a:rPr>
              <a:t>Usually, these are video games </a:t>
            </a:r>
            <a:r>
              <a:rPr lang="es-ES" sz="1200" b="0" i="0">
                <a:solidFill>
                  <a:schemeClr val="dk1"/>
                </a:solidFill>
                <a:latin typeface="Calibri"/>
                <a:ea typeface="Calibri"/>
                <a:cs typeface="Calibri"/>
                <a:sym typeface="Calibri"/>
              </a:rPr>
              <a:t>that pursue a continuous exposure of the user to the advertised brand to awaken in them the desire to possess, if it is a product, or to be part of it, if we are talking about an organization. </a:t>
            </a:r>
            <a:endParaRPr/>
          </a:p>
          <a:p>
            <a:pPr marL="0" lvl="0" indent="0" algn="l" rtl="0">
              <a:spcBef>
                <a:spcPts val="0"/>
              </a:spcBef>
              <a:spcAft>
                <a:spcPts val="0"/>
              </a:spcAft>
              <a:buNone/>
            </a:pPr>
            <a:r>
              <a:rPr lang="es-ES" sz="1200" b="0" i="0">
                <a:solidFill>
                  <a:schemeClr val="dk1"/>
                </a:solidFill>
                <a:latin typeface="Calibri"/>
                <a:ea typeface="Calibri"/>
                <a:cs typeface="Calibri"/>
                <a:sym typeface="Calibri"/>
              </a:rPr>
              <a:t>They appeared at the beginning of the 80's, although their use at that time was occasional, in the last years they have increased exponentially due to several factors such as.</a:t>
            </a:r>
            <a:endParaRPr/>
          </a:p>
          <a:p>
            <a:pPr marL="171450" lvl="0" indent="-171450" algn="l" rtl="0">
              <a:spcBef>
                <a:spcPts val="0"/>
              </a:spcBef>
              <a:spcAft>
                <a:spcPts val="0"/>
              </a:spcAft>
              <a:buClr>
                <a:schemeClr val="dk1"/>
              </a:buClr>
              <a:buSzPts val="1200"/>
              <a:buFont typeface="Arial"/>
              <a:buChar char="•"/>
            </a:pPr>
            <a:r>
              <a:rPr lang="es-ES" sz="1200" b="0" i="0">
                <a:solidFill>
                  <a:schemeClr val="dk1"/>
                </a:solidFill>
                <a:latin typeface="Calibri"/>
                <a:ea typeface="Calibri"/>
                <a:cs typeface="Calibri"/>
                <a:sym typeface="Calibri"/>
              </a:rPr>
              <a:t>The growth of the video game industry,</a:t>
            </a:r>
            <a:endParaRPr/>
          </a:p>
          <a:p>
            <a:pPr marL="171450" lvl="0" indent="-171450" algn="l" rtl="0">
              <a:spcBef>
                <a:spcPts val="0"/>
              </a:spcBef>
              <a:spcAft>
                <a:spcPts val="0"/>
              </a:spcAft>
              <a:buClr>
                <a:schemeClr val="dk1"/>
              </a:buClr>
              <a:buSzPts val="1200"/>
              <a:buFont typeface="Arial"/>
              <a:buChar char="•"/>
            </a:pPr>
            <a:r>
              <a:rPr lang="es-ES" sz="1200" b="0" i="0">
                <a:solidFill>
                  <a:schemeClr val="dk1"/>
                </a:solidFill>
                <a:latin typeface="Calibri"/>
                <a:ea typeface="Calibri"/>
                <a:cs typeface="Calibri"/>
                <a:sym typeface="Calibri"/>
              </a:rPr>
              <a:t>The increase in the number of players and the diversification of their profiles, or</a:t>
            </a:r>
            <a:endParaRPr/>
          </a:p>
          <a:p>
            <a:pPr marL="171450" lvl="0" indent="-171450" algn="l" rtl="0">
              <a:spcBef>
                <a:spcPts val="0"/>
              </a:spcBef>
              <a:spcAft>
                <a:spcPts val="0"/>
              </a:spcAft>
              <a:buClr>
                <a:schemeClr val="dk1"/>
              </a:buClr>
              <a:buSzPts val="1200"/>
              <a:buFont typeface="Arial"/>
              <a:buChar char="•"/>
            </a:pPr>
            <a:r>
              <a:rPr lang="es-ES" sz="1200" b="0" i="0">
                <a:solidFill>
                  <a:schemeClr val="dk1"/>
                </a:solidFill>
                <a:latin typeface="Calibri"/>
                <a:ea typeface="Calibri"/>
                <a:cs typeface="Calibri"/>
                <a:sym typeface="Calibri"/>
              </a:rPr>
              <a:t>The crisis of traditional advertising media in favor of digital media</a:t>
            </a:r>
            <a:endParaRPr/>
          </a:p>
          <a:p>
            <a:pPr marL="0" lvl="0" indent="0" algn="l" rtl="0">
              <a:spcBef>
                <a:spcPts val="0"/>
              </a:spcBef>
              <a:spcAft>
                <a:spcPts val="0"/>
              </a:spcAft>
              <a:buNone/>
            </a:pPr>
            <a:r>
              <a:rPr lang="es-ES" sz="1200" b="0" i="0">
                <a:solidFill>
                  <a:schemeClr val="dk1"/>
                </a:solidFill>
                <a:latin typeface="Calibri"/>
                <a:ea typeface="Calibri"/>
                <a:cs typeface="Calibri"/>
                <a:sym typeface="Calibri"/>
              </a:rPr>
              <a:t>Potential customers are made to concentrate and devote themselves so much to the games that they assume and adopt the values that the brand wants to transmit in a playful way. In some cases, simulators are even used for users to experience the use of the product before purchasing it; this modality has been developed, for example, by some automobile brands.</a:t>
            </a:r>
            <a:endParaRPr sz="1200">
              <a:solidFill>
                <a:schemeClr val="dk1"/>
              </a:solidFill>
              <a:latin typeface="Calibri"/>
              <a:ea typeface="Calibri"/>
              <a:cs typeface="Calibri"/>
              <a:sym typeface="Calibri"/>
            </a:endParaRPr>
          </a:p>
        </p:txBody>
      </p:sp>
      <p:sp>
        <p:nvSpPr>
          <p:cNvPr id="223" name="Google Shape;223;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4" name="Google Shape;244;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b="0" i="0" u="none" strike="noStrike">
                <a:solidFill>
                  <a:schemeClr val="dk1"/>
                </a:solidFill>
                <a:latin typeface="Calibri"/>
                <a:ea typeface="Calibri"/>
                <a:cs typeface="Calibri"/>
                <a:sym typeface="Calibri"/>
              </a:rPr>
              <a:t>The purpose of Advergames is twofold.</a:t>
            </a:r>
            <a:endParaRPr/>
          </a:p>
          <a:p>
            <a:pPr marL="0" lvl="0" indent="0" algn="l" rtl="0">
              <a:spcBef>
                <a:spcPts val="0"/>
              </a:spcBef>
              <a:spcAft>
                <a:spcPts val="0"/>
              </a:spcAft>
              <a:buNone/>
            </a:pPr>
            <a:r>
              <a:rPr lang="es-ES" sz="1200" b="1" i="0" u="none" strike="noStrike">
                <a:solidFill>
                  <a:schemeClr val="dk1"/>
                </a:solidFill>
                <a:latin typeface="Calibri"/>
                <a:ea typeface="Calibri"/>
                <a:cs typeface="Calibri"/>
                <a:sym typeface="Calibri"/>
              </a:rPr>
              <a:t>Directly</a:t>
            </a:r>
            <a:r>
              <a:rPr lang="es-ES" sz="1200" b="0" i="0" u="none" strike="noStrike">
                <a:solidFill>
                  <a:schemeClr val="dk1"/>
                </a:solidFill>
                <a:latin typeface="Calibri"/>
                <a:ea typeface="Calibri"/>
                <a:cs typeface="Calibri"/>
                <a:sym typeface="Calibri"/>
              </a:rPr>
              <a:t>, they want the user to have a pleasant experience, they want him to have fun, but </a:t>
            </a:r>
            <a:r>
              <a:rPr lang="es-ES" sz="1200" b="1" i="0" u="none" strike="noStrike">
                <a:solidFill>
                  <a:schemeClr val="dk1"/>
                </a:solidFill>
                <a:latin typeface="Calibri"/>
                <a:ea typeface="Calibri"/>
                <a:cs typeface="Calibri"/>
                <a:sym typeface="Calibri"/>
              </a:rPr>
              <a:t>indirectly</a:t>
            </a:r>
            <a:r>
              <a:rPr lang="es-ES" sz="1200" b="0" i="0" u="none" strike="noStrike">
                <a:solidFill>
                  <a:schemeClr val="dk1"/>
                </a:solidFill>
                <a:latin typeface="Calibri"/>
                <a:ea typeface="Calibri"/>
                <a:cs typeface="Calibri"/>
                <a:sym typeface="Calibri"/>
              </a:rPr>
              <a:t>, they want the user to relate this pleasant sensation with the brand and, what is even more important, to obtain certain business benefits among which we highlight: obtaining the users' personal data for commercial purposes or getting a free diffusion of the product when the user shares the Advergame with his contacts.</a:t>
            </a:r>
            <a:endParaRPr sz="1200">
              <a:solidFill>
                <a:schemeClr val="dk1"/>
              </a:solidFill>
              <a:latin typeface="Calibri"/>
              <a:ea typeface="Calibri"/>
              <a:cs typeface="Calibri"/>
              <a:sym typeface="Calibri"/>
            </a:endParaRPr>
          </a:p>
        </p:txBody>
      </p:sp>
      <p:sp>
        <p:nvSpPr>
          <p:cNvPr id="245" name="Google Shape;245;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Advergames can be classified according to the degree of complexity of the action to be developed, which, in turn, would be determined by the profile and characteristics of the target user. Therefore, a distinction must be made between.</a:t>
            </a:r>
            <a:endParaRPr/>
          </a:p>
          <a:p>
            <a:pPr marL="171450" lvl="0" indent="-171450" algn="l" rtl="0">
              <a:spcBef>
                <a:spcPts val="0"/>
              </a:spcBef>
              <a:spcAft>
                <a:spcPts val="0"/>
              </a:spcAft>
              <a:buClr>
                <a:schemeClr val="dk1"/>
              </a:buClr>
              <a:buSzPts val="1200"/>
              <a:buFont typeface="Arial"/>
              <a:buChar char="•"/>
            </a:pPr>
            <a:r>
              <a:rPr lang="es-ES" sz="1200" b="1">
                <a:solidFill>
                  <a:schemeClr val="dk1"/>
                </a:solidFill>
                <a:latin typeface="Calibri"/>
                <a:ea typeface="Calibri"/>
                <a:cs typeface="Calibri"/>
                <a:sym typeface="Calibri"/>
              </a:rPr>
              <a:t>Sporadic video </a:t>
            </a:r>
            <a:r>
              <a:rPr lang="es-ES" sz="1200">
                <a:solidFill>
                  <a:schemeClr val="dk1"/>
                </a:solidFill>
                <a:latin typeface="Calibri"/>
                <a:ea typeface="Calibri"/>
                <a:cs typeface="Calibri"/>
                <a:sym typeface="Calibri"/>
              </a:rPr>
              <a:t>gamers (casual gamers) who only spend a few minutes playing a video game. In this case, a </a:t>
            </a:r>
            <a:r>
              <a:rPr lang="es-ES" sz="1200" b="1">
                <a:solidFill>
                  <a:schemeClr val="dk1"/>
                </a:solidFill>
                <a:latin typeface="Calibri"/>
                <a:ea typeface="Calibri"/>
                <a:cs typeface="Calibri"/>
                <a:sym typeface="Calibri"/>
              </a:rPr>
              <a:t>banner </a:t>
            </a:r>
            <a:r>
              <a:rPr lang="es-ES" sz="1200">
                <a:solidFill>
                  <a:schemeClr val="dk1"/>
                </a:solidFill>
                <a:latin typeface="Calibri"/>
                <a:ea typeface="Calibri"/>
                <a:cs typeface="Calibri"/>
                <a:sym typeface="Calibri"/>
              </a:rPr>
              <a:t>that attracts their attention with a </a:t>
            </a:r>
            <a:r>
              <a:rPr lang="es-ES" sz="1200" b="1">
                <a:solidFill>
                  <a:schemeClr val="dk1"/>
                </a:solidFill>
                <a:latin typeface="Calibri"/>
                <a:ea typeface="Calibri"/>
                <a:cs typeface="Calibri"/>
                <a:sym typeface="Calibri"/>
              </a:rPr>
              <a:t>simple video game </a:t>
            </a:r>
            <a:r>
              <a:rPr lang="es-ES" sz="1200">
                <a:solidFill>
                  <a:schemeClr val="dk1"/>
                </a:solidFill>
                <a:latin typeface="Calibri"/>
                <a:ea typeface="Calibri"/>
                <a:cs typeface="Calibri"/>
                <a:sym typeface="Calibri"/>
              </a:rPr>
              <a:t>would be enough to achieve the objective.</a:t>
            </a:r>
            <a:endParaRPr/>
          </a:p>
          <a:p>
            <a:pPr marL="171450" lvl="0" indent="-171450" algn="l" rtl="0">
              <a:spcBef>
                <a:spcPts val="0"/>
              </a:spcBef>
              <a:spcAft>
                <a:spcPts val="0"/>
              </a:spcAft>
              <a:buClr>
                <a:schemeClr val="dk1"/>
              </a:buClr>
              <a:buSzPts val="1200"/>
              <a:buFont typeface="Arial"/>
              <a:buChar char="•"/>
            </a:pPr>
            <a:r>
              <a:rPr lang="es-ES" sz="1200">
                <a:solidFill>
                  <a:schemeClr val="dk1"/>
                </a:solidFill>
                <a:latin typeface="Calibri"/>
                <a:ea typeface="Calibri"/>
                <a:cs typeface="Calibri"/>
                <a:sym typeface="Calibri"/>
              </a:rPr>
              <a:t>Hardcore gamers who spend many hours of their leisure time playing video games. For them, more complex actions can be developed, including </a:t>
            </a:r>
            <a:r>
              <a:rPr lang="es-ES" sz="1200" b="1">
                <a:solidFill>
                  <a:schemeClr val="dk1"/>
                </a:solidFill>
                <a:latin typeface="Calibri"/>
                <a:ea typeface="Calibri"/>
                <a:cs typeface="Calibri"/>
                <a:sym typeface="Calibri"/>
              </a:rPr>
              <a:t>online virtual communities </a:t>
            </a:r>
            <a:r>
              <a:rPr lang="es-ES" sz="1200">
                <a:solidFill>
                  <a:schemeClr val="dk1"/>
                </a:solidFill>
                <a:latin typeface="Calibri"/>
                <a:ea typeface="Calibri"/>
                <a:cs typeface="Calibri"/>
                <a:sym typeface="Calibri"/>
              </a:rPr>
              <a:t>of gamers structured around the product or commercial brand.</a:t>
            </a:r>
            <a:endParaRPr/>
          </a:p>
          <a:p>
            <a:pPr marL="0" marR="0" lvl="0" indent="0" algn="l" rtl="0">
              <a:lnSpc>
                <a:spcPct val="100000"/>
              </a:lnSpc>
              <a:spcBef>
                <a:spcPts val="0"/>
              </a:spcBef>
              <a:spcAft>
                <a:spcPts val="0"/>
              </a:spcAft>
              <a:buClr>
                <a:schemeClr val="dk1"/>
              </a:buClr>
              <a:buSzPts val="1200"/>
              <a:buFont typeface="Calibri"/>
              <a:buNone/>
            </a:pPr>
            <a:r>
              <a:rPr lang="es-ES" sz="1200">
                <a:solidFill>
                  <a:schemeClr val="dk1"/>
                </a:solidFill>
                <a:latin typeface="Calibri"/>
                <a:ea typeface="Calibri"/>
                <a:cs typeface="Calibri"/>
                <a:sym typeface="Calibri"/>
              </a:rPr>
              <a:t>The increase in recent years of companies specialized in the development of advergames, the emergence of a macro advertising network specialized in videogames, the increasing use of the web as a means of entertainment, or the exodus of advertisers from traditional media, augur a promising future for advergaming strategies. Proof of this are the advergame projects developed by well-known and powerful brands such as Coca-Cola, Disney or M&amp;M's. </a:t>
            </a:r>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84" name="Google Shape;284;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el en object" type="obj">
  <p:cSld name="OBJECT">
    <p:spTree>
      <p:nvGrpSpPr>
        <p:cNvPr id="1" name="Shape 41"/>
        <p:cNvGrpSpPr/>
        <p:nvPr/>
      </p:nvGrpSpPr>
      <p:grpSpPr>
        <a:xfrm>
          <a:off x="0" y="0"/>
          <a:ext cx="0" cy="0"/>
          <a:chOff x="0" y="0"/>
          <a:chExt cx="0" cy="0"/>
        </a:xfrm>
      </p:grpSpPr>
      <p:sp>
        <p:nvSpPr>
          <p:cNvPr id="42" name="Google Shape;42;p20"/>
          <p:cNvSpPr/>
          <p:nvPr/>
        </p:nvSpPr>
        <p:spPr>
          <a:xfrm>
            <a:off x="-1" y="0"/>
            <a:ext cx="12192001" cy="139849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ndara"/>
              <a:ea typeface="Candara"/>
              <a:cs typeface="Candara"/>
              <a:sym typeface="Candara"/>
            </a:endParaRPr>
          </a:p>
        </p:txBody>
      </p:sp>
      <p:sp>
        <p:nvSpPr>
          <p:cNvPr id="43" name="Google Shape;43;p20"/>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4400"/>
              <a:buFont typeface="Candara"/>
              <a:buNone/>
              <a:defRPr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20"/>
          <p:cNvSpPr txBox="1">
            <a:spLocks noGrp="1"/>
          </p:cNvSpPr>
          <p:nvPr>
            <p:ph type="body" idx="1"/>
          </p:nvPr>
        </p:nvSpPr>
        <p:spPr>
          <a:xfrm>
            <a:off x="775447" y="1911551"/>
            <a:ext cx="10515600" cy="392613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SzPts val="1800"/>
              <a:buChar char="●"/>
              <a:defRPr/>
            </a:lvl1pPr>
            <a:lvl2pPr marL="914400" lvl="1" indent="-342900" algn="l">
              <a:lnSpc>
                <a:spcPct val="150000"/>
              </a:lnSpc>
              <a:spcBef>
                <a:spcPts val="500"/>
              </a:spcBef>
              <a:spcAft>
                <a:spcPts val="0"/>
              </a:spcAft>
              <a:buSzPts val="1800"/>
              <a:buChar char="▸"/>
              <a:defRPr/>
            </a:lvl2pPr>
            <a:lvl3pPr marL="1371600" lvl="2" indent="-355600" algn="l">
              <a:lnSpc>
                <a:spcPct val="90000"/>
              </a:lnSpc>
              <a:spcBef>
                <a:spcPts val="500"/>
              </a:spcBef>
              <a:spcAft>
                <a:spcPts val="0"/>
              </a:spcAft>
              <a:buClr>
                <a:schemeClr val="dk2"/>
              </a:buClr>
              <a:buSzPts val="2000"/>
              <a:buChar char="•"/>
              <a:defRPr b="0" i="0">
                <a:latin typeface="Open Sans"/>
                <a:ea typeface="Open Sans"/>
                <a:cs typeface="Open Sans"/>
                <a:sym typeface="Open Sans"/>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a:t>
            </a:fld>
            <a:endParaRPr/>
          </a:p>
        </p:txBody>
      </p:sp>
      <p:pic>
        <p:nvPicPr>
          <p:cNvPr id="48" name="Google Shape;48;p20" descr="Afbeelding met tekst, koningin, vectorafbeeldingen&#10;&#10;Automatisch gegenereerde beschrijving"/>
          <p:cNvPicPr preferRelativeResize="0"/>
          <p:nvPr/>
        </p:nvPicPr>
        <p:blipFill rotWithShape="1">
          <a:blip r:embed="rId2">
            <a:alphaModFix amt="64000"/>
          </a:blip>
          <a:srcRect/>
          <a:stretch/>
        </p:blipFill>
        <p:spPr>
          <a:xfrm rot="-690911">
            <a:off x="9070650" y="4339480"/>
            <a:ext cx="2786698" cy="249555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_Alleen titel">
  <p:cSld name="2_Alleen titel">
    <p:spTree>
      <p:nvGrpSpPr>
        <p:cNvPr id="1" name="Shape 49"/>
        <p:cNvGrpSpPr/>
        <p:nvPr/>
      </p:nvGrpSpPr>
      <p:grpSpPr>
        <a:xfrm>
          <a:off x="0" y="0"/>
          <a:ext cx="0" cy="0"/>
          <a:chOff x="0" y="0"/>
          <a:chExt cx="0" cy="0"/>
        </a:xfrm>
      </p:grpSpPr>
      <p:sp>
        <p:nvSpPr>
          <p:cNvPr id="50" name="Google Shape;50;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1"/>
          <p:cNvSpPr/>
          <p:nvPr/>
        </p:nvSpPr>
        <p:spPr>
          <a:xfrm>
            <a:off x="0" y="5818094"/>
            <a:ext cx="8341042" cy="110265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ndara"/>
              <a:ea typeface="Candara"/>
              <a:cs typeface="Candara"/>
              <a:sym typeface="Candara"/>
            </a:endParaRPr>
          </a:p>
        </p:txBody>
      </p:sp>
      <p:sp>
        <p:nvSpPr>
          <p:cNvPr id="53" name="Google Shape;53;p21"/>
          <p:cNvSpPr/>
          <p:nvPr/>
        </p:nvSpPr>
        <p:spPr>
          <a:xfrm>
            <a:off x="487785" y="1261298"/>
            <a:ext cx="7880360" cy="5659455"/>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ndara"/>
              <a:ea typeface="Candara"/>
              <a:cs typeface="Candara"/>
              <a:sym typeface="Candara"/>
            </a:endParaRPr>
          </a:p>
        </p:txBody>
      </p:sp>
      <p:sp>
        <p:nvSpPr>
          <p:cNvPr id="54" name="Google Shape;54;p21"/>
          <p:cNvSpPr txBox="1">
            <a:spLocks noGrp="1"/>
          </p:cNvSpPr>
          <p:nvPr>
            <p:ph type="title"/>
          </p:nvPr>
        </p:nvSpPr>
        <p:spPr>
          <a:xfrm>
            <a:off x="8637072" y="1270643"/>
            <a:ext cx="3286000" cy="119351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Candara"/>
              <a:buNone/>
              <a:defRPr sz="3200">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21"/>
          <p:cNvSpPr txBox="1">
            <a:spLocks noGrp="1"/>
          </p:cNvSpPr>
          <p:nvPr>
            <p:ph type="body" idx="1"/>
          </p:nvPr>
        </p:nvSpPr>
        <p:spPr>
          <a:xfrm>
            <a:off x="1003610" y="1639229"/>
            <a:ext cx="6902532" cy="410730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lt1"/>
              </a:buClr>
              <a:buSzPts val="2800"/>
              <a:buChar char="●"/>
              <a:defRPr>
                <a:solidFill>
                  <a:schemeClr val="lt1"/>
                </a:solidFill>
              </a:defRPr>
            </a:lvl1pPr>
            <a:lvl2pPr marL="914400" lvl="1" indent="-381000" algn="l">
              <a:lnSpc>
                <a:spcPct val="15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b="0" i="0">
                <a:solidFill>
                  <a:schemeClr val="lt1"/>
                </a:solidFill>
                <a:latin typeface="Open Sans"/>
                <a:ea typeface="Open Sans"/>
                <a:cs typeface="Open Sans"/>
                <a:sym typeface="Open Sans"/>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6" name="Google Shape;56;p21"/>
          <p:cNvPicPr preferRelativeResize="0"/>
          <p:nvPr/>
        </p:nvPicPr>
        <p:blipFill rotWithShape="1">
          <a:blip r:embed="rId2">
            <a:alphaModFix/>
          </a:blip>
          <a:srcRect/>
          <a:stretch/>
        </p:blipFill>
        <p:spPr>
          <a:xfrm rot="-4917142">
            <a:off x="6873817" y="234624"/>
            <a:ext cx="1179015" cy="1606195"/>
          </a:xfrm>
          <a:prstGeom prst="rect">
            <a:avLst/>
          </a:prstGeom>
          <a:noFill/>
          <a:ln>
            <a:noFill/>
          </a:ln>
        </p:spPr>
      </p:pic>
      <p:pic>
        <p:nvPicPr>
          <p:cNvPr id="57" name="Google Shape;57;p21" descr="Afbeelding met logo&#10;&#10;Automatisch gegenereerde beschrijving"/>
          <p:cNvPicPr preferRelativeResize="0"/>
          <p:nvPr/>
        </p:nvPicPr>
        <p:blipFill rotWithShape="1">
          <a:blip r:embed="rId3">
            <a:alphaModFix/>
          </a:blip>
          <a:srcRect/>
          <a:stretch/>
        </p:blipFill>
        <p:spPr>
          <a:xfrm rot="-3097133">
            <a:off x="10335156" y="6040380"/>
            <a:ext cx="659677" cy="681095"/>
          </a:xfrm>
          <a:prstGeom prst="rect">
            <a:avLst/>
          </a:prstGeom>
          <a:noFill/>
          <a:ln>
            <a:noFill/>
          </a:ln>
          <a:effectLst>
            <a:outerShdw blurRad="50800" dist="38100" dir="2700000" algn="tl" rotWithShape="0">
              <a:srgbClr val="000000">
                <a:alpha val="40000"/>
              </a:srgbClr>
            </a:outerShdw>
          </a:effectLst>
        </p:spPr>
      </p:pic>
      <p:pic>
        <p:nvPicPr>
          <p:cNvPr id="58" name="Google Shape;58;p21"/>
          <p:cNvPicPr preferRelativeResize="0"/>
          <p:nvPr/>
        </p:nvPicPr>
        <p:blipFill rotWithShape="1">
          <a:blip r:embed="rId4">
            <a:alphaModFix/>
          </a:blip>
          <a:srcRect/>
          <a:stretch/>
        </p:blipFill>
        <p:spPr>
          <a:xfrm rot="5238128">
            <a:off x="11023512" y="6136464"/>
            <a:ext cx="488925" cy="48892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Alleen titel">
  <p:cSld name="1_Alleen titel">
    <p:spTree>
      <p:nvGrpSpPr>
        <p:cNvPr id="1" name="Shape 59"/>
        <p:cNvGrpSpPr/>
        <p:nvPr/>
      </p:nvGrpSpPr>
      <p:grpSpPr>
        <a:xfrm>
          <a:off x="0" y="0"/>
          <a:ext cx="0" cy="0"/>
          <a:chOff x="0" y="0"/>
          <a:chExt cx="0" cy="0"/>
        </a:xfrm>
      </p:grpSpPr>
      <p:sp>
        <p:nvSpPr>
          <p:cNvPr id="60" name="Google Shape;60;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a:t>
            </a:fld>
            <a:endParaRPr/>
          </a:p>
        </p:txBody>
      </p:sp>
      <p:sp>
        <p:nvSpPr>
          <p:cNvPr id="63" name="Google Shape;63;p22"/>
          <p:cNvSpPr/>
          <p:nvPr/>
        </p:nvSpPr>
        <p:spPr>
          <a:xfrm>
            <a:off x="-141514" y="6320445"/>
            <a:ext cx="12333514" cy="57706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ndara"/>
              <a:ea typeface="Candara"/>
              <a:cs typeface="Candara"/>
              <a:sym typeface="Candara"/>
            </a:endParaRPr>
          </a:p>
        </p:txBody>
      </p:sp>
      <p:sp>
        <p:nvSpPr>
          <p:cNvPr id="64" name="Google Shape;64;p22"/>
          <p:cNvSpPr/>
          <p:nvPr/>
        </p:nvSpPr>
        <p:spPr>
          <a:xfrm>
            <a:off x="-141514" y="0"/>
            <a:ext cx="3399064" cy="689751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ndara"/>
              <a:ea typeface="Candara"/>
              <a:cs typeface="Candara"/>
              <a:sym typeface="Candara"/>
            </a:endParaRPr>
          </a:p>
        </p:txBody>
      </p:sp>
      <p:sp>
        <p:nvSpPr>
          <p:cNvPr id="65" name="Google Shape;65;p22"/>
          <p:cNvSpPr txBox="1">
            <a:spLocks noGrp="1"/>
          </p:cNvSpPr>
          <p:nvPr>
            <p:ph type="title"/>
          </p:nvPr>
        </p:nvSpPr>
        <p:spPr>
          <a:xfrm>
            <a:off x="65190" y="136525"/>
            <a:ext cx="2985655" cy="119351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200"/>
              <a:buFont typeface="Candara"/>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 name="Google Shape;66;p22"/>
          <p:cNvSpPr txBox="1">
            <a:spLocks noGrp="1"/>
          </p:cNvSpPr>
          <p:nvPr>
            <p:ph type="body" idx="1"/>
          </p:nvPr>
        </p:nvSpPr>
        <p:spPr>
          <a:xfrm>
            <a:off x="4125686" y="1531916"/>
            <a:ext cx="7300604" cy="437282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SzPts val="1800"/>
              <a:buChar char="●"/>
              <a:defRPr/>
            </a:lvl1pPr>
            <a:lvl2pPr marL="914400" lvl="1" indent="-342900" algn="l">
              <a:lnSpc>
                <a:spcPct val="150000"/>
              </a:lnSpc>
              <a:spcBef>
                <a:spcPts val="500"/>
              </a:spcBef>
              <a:spcAft>
                <a:spcPts val="0"/>
              </a:spcAft>
              <a:buSzPts val="1800"/>
              <a:buChar char="▸"/>
              <a:defRPr/>
            </a:lvl2pPr>
            <a:lvl3pPr marL="1371600" lvl="2" indent="-355600" algn="l">
              <a:lnSpc>
                <a:spcPct val="90000"/>
              </a:lnSpc>
              <a:spcBef>
                <a:spcPts val="500"/>
              </a:spcBef>
              <a:spcAft>
                <a:spcPts val="0"/>
              </a:spcAft>
              <a:buClr>
                <a:schemeClr val="dk2"/>
              </a:buClr>
              <a:buSzPts val="2000"/>
              <a:buChar char="•"/>
              <a:defRPr b="0" i="0">
                <a:latin typeface="Open Sans"/>
                <a:ea typeface="Open Sans"/>
                <a:cs typeface="Open Sans"/>
                <a:sym typeface="Open Sans"/>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7" name="Google Shape;67;p22" descr="Afbeelding met pijl&#10;&#10;Automatisch gegenereerde beschrijving"/>
          <p:cNvPicPr preferRelativeResize="0"/>
          <p:nvPr/>
        </p:nvPicPr>
        <p:blipFill rotWithShape="1">
          <a:blip r:embed="rId2">
            <a:alphaModFix/>
          </a:blip>
          <a:srcRect/>
          <a:stretch/>
        </p:blipFill>
        <p:spPr>
          <a:xfrm rot="-1167885">
            <a:off x="10215381" y="5440062"/>
            <a:ext cx="1796627" cy="1796627"/>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Leeg" type="blank">
  <p:cSld name="BLANK">
    <p:spTree>
      <p:nvGrpSpPr>
        <p:cNvPr id="1" name="Shape 78"/>
        <p:cNvGrpSpPr/>
        <p:nvPr/>
      </p:nvGrpSpPr>
      <p:grpSpPr>
        <a:xfrm>
          <a:off x="0" y="0"/>
          <a:ext cx="0" cy="0"/>
          <a:chOff x="0" y="0"/>
          <a:chExt cx="0" cy="0"/>
        </a:xfrm>
      </p:grpSpPr>
      <p:sp>
        <p:nvSpPr>
          <p:cNvPr id="79" name="Google Shape;79;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Alleen titel" type="titleOnly">
  <p:cSld name="TITLE_ONLY">
    <p:spTree>
      <p:nvGrpSpPr>
        <p:cNvPr id="1" name="Shape 82"/>
        <p:cNvGrpSpPr/>
        <p:nvPr/>
      </p:nvGrpSpPr>
      <p:grpSpPr>
        <a:xfrm>
          <a:off x="0" y="0"/>
          <a:ext cx="0" cy="0"/>
          <a:chOff x="0" y="0"/>
          <a:chExt cx="0" cy="0"/>
        </a:xfrm>
      </p:grpSpPr>
      <p:sp>
        <p:nvSpPr>
          <p:cNvPr id="83" name="Google Shape;83;p25"/>
          <p:cNvSpPr txBox="1">
            <a:spLocks noGrp="1"/>
          </p:cNvSpPr>
          <p:nvPr>
            <p:ph type="title"/>
          </p:nvPr>
        </p:nvSpPr>
        <p:spPr>
          <a:xfrm>
            <a:off x="838200" y="702730"/>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4" name="Google Shape;84;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FFFF"/>
            </a:gs>
            <a:gs pos="50000">
              <a:srgbClr val="EAFFFB"/>
            </a:gs>
            <a:gs pos="100000">
              <a:srgbClr val="51D8C0"/>
            </a:gs>
          </a:gsLst>
          <a:lin ang="5400000" scaled="0"/>
          <a:tileRect/>
        </a:gradFill>
        <a:effectLst/>
      </p:bgPr>
    </p:bg>
    <p:spTree>
      <p:nvGrpSpPr>
        <p:cNvPr id="1" name="Shape 9"/>
        <p:cNvGrpSpPr/>
        <p:nvPr/>
      </p:nvGrpSpPr>
      <p:grpSpPr>
        <a:xfrm>
          <a:off x="0" y="0"/>
          <a:ext cx="0" cy="0"/>
          <a:chOff x="0" y="0"/>
          <a:chExt cx="0" cy="0"/>
        </a:xfrm>
      </p:grpSpPr>
      <p:sp>
        <p:nvSpPr>
          <p:cNvPr id="10" name="Google Shape;10;p17"/>
          <p:cNvSpPr txBox="1">
            <a:spLocks noGrp="1"/>
          </p:cNvSpPr>
          <p:nvPr>
            <p:ph type="title"/>
          </p:nvPr>
        </p:nvSpPr>
        <p:spPr>
          <a:xfrm>
            <a:off x="838200" y="702730"/>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accent5"/>
              </a:buClr>
              <a:buSzPts val="4400"/>
              <a:buFont typeface="Candara"/>
              <a:buNone/>
              <a:defRPr sz="4400" b="1" i="0" u="none" strike="noStrike" cap="none">
                <a:solidFill>
                  <a:schemeClr val="accent5"/>
                </a:solidFill>
                <a:latin typeface="Candara"/>
                <a:ea typeface="Candara"/>
                <a:cs typeface="Candara"/>
                <a:sym typeface="Candar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7"/>
          <p:cNvSpPr txBox="1">
            <a:spLocks noGrp="1"/>
          </p:cNvSpPr>
          <p:nvPr>
            <p:ph type="body" idx="1"/>
          </p:nvPr>
        </p:nvSpPr>
        <p:spPr>
          <a:xfrm>
            <a:off x="838200" y="2180493"/>
            <a:ext cx="10515600" cy="3926132"/>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2"/>
              </a:buClr>
              <a:buSzPts val="2800"/>
              <a:buFont typeface="Arial"/>
              <a:buChar char="●"/>
              <a:defRPr sz="2800" b="0" i="0" u="none" strike="noStrike" cap="none">
                <a:solidFill>
                  <a:schemeClr val="dk2"/>
                </a:solidFill>
                <a:latin typeface="Open Sans"/>
                <a:ea typeface="Open Sans"/>
                <a:cs typeface="Open Sans"/>
                <a:sym typeface="Open Sans"/>
              </a:defRPr>
            </a:lvl1pPr>
            <a:lvl2pPr marL="914400" marR="0" lvl="1" indent="-381000" algn="l" rtl="0">
              <a:lnSpc>
                <a:spcPct val="150000"/>
              </a:lnSpc>
              <a:spcBef>
                <a:spcPts val="500"/>
              </a:spcBef>
              <a:spcAft>
                <a:spcPts val="0"/>
              </a:spcAft>
              <a:buClr>
                <a:schemeClr val="dk2"/>
              </a:buClr>
              <a:buSzPts val="2400"/>
              <a:buFont typeface="Arial"/>
              <a:buChar char="▸"/>
              <a:defRPr sz="2400" b="0" i="0" u="none" strike="noStrike" cap="none">
                <a:solidFill>
                  <a:schemeClr val="dk2"/>
                </a:solidFill>
                <a:latin typeface="Open Sans"/>
                <a:ea typeface="Open Sans"/>
                <a:cs typeface="Open Sans"/>
                <a:sym typeface="Open Sans"/>
              </a:defRPr>
            </a:lvl2pPr>
            <a:lvl3pPr marL="1371600" marR="0" lvl="2" indent="-355600"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Candara"/>
                <a:ea typeface="Candara"/>
                <a:cs typeface="Candara"/>
                <a:sym typeface="Candara"/>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Candara"/>
                <a:ea typeface="Candara"/>
                <a:cs typeface="Candara"/>
                <a:sym typeface="Candara"/>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Candara"/>
                <a:ea typeface="Candara"/>
                <a:cs typeface="Candara"/>
                <a:sym typeface="Candar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ndara"/>
                <a:ea typeface="Candara"/>
                <a:cs typeface="Candara"/>
                <a:sym typeface="Candara"/>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ndara"/>
                <a:ea typeface="Candara"/>
                <a:cs typeface="Candara"/>
                <a:sym typeface="Candara"/>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ndara"/>
                <a:ea typeface="Candara"/>
                <a:cs typeface="Candara"/>
                <a:sym typeface="Candara"/>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ndara"/>
                <a:ea typeface="Candara"/>
                <a:cs typeface="Candara"/>
                <a:sym typeface="Candara"/>
              </a:defRPr>
            </a:lvl9pPr>
          </a:lstStyle>
          <a:p>
            <a:endParaRPr/>
          </a:p>
        </p:txBody>
      </p:sp>
      <p:sp>
        <p:nvSpPr>
          <p:cNvPr id="12" name="Google Shape;12;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ndara"/>
                <a:ea typeface="Candara"/>
                <a:cs typeface="Candara"/>
                <a:sym typeface="Candara"/>
              </a:defRPr>
            </a:lvl1pPr>
            <a:lvl2pPr marR="0" lvl="1"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2pPr>
            <a:lvl3pPr marR="0" lvl="2"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3pPr>
            <a:lvl4pPr marR="0" lvl="3"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4pPr>
            <a:lvl5pPr marR="0" lvl="4"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5pPr>
            <a:lvl6pPr marR="0" lvl="5"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6pPr>
            <a:lvl7pPr marR="0" lvl="6"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7pPr>
            <a:lvl8pPr marR="0" lvl="7"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8pPr>
            <a:lvl9pPr marR="0" lvl="8"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9pPr>
          </a:lstStyle>
          <a:p>
            <a:endParaRPr/>
          </a:p>
        </p:txBody>
      </p:sp>
      <p:sp>
        <p:nvSpPr>
          <p:cNvPr id="13" name="Google Shape;13;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ndara"/>
                <a:ea typeface="Candara"/>
                <a:cs typeface="Candara"/>
                <a:sym typeface="Candara"/>
              </a:defRPr>
            </a:lvl1pPr>
            <a:lvl2pPr marR="0" lvl="1"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2pPr>
            <a:lvl3pPr marR="0" lvl="2"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3pPr>
            <a:lvl4pPr marR="0" lvl="3"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4pPr>
            <a:lvl5pPr marR="0" lvl="4"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5pPr>
            <a:lvl6pPr marR="0" lvl="5"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6pPr>
            <a:lvl7pPr marR="0" lvl="6"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7pPr>
            <a:lvl8pPr marR="0" lvl="7"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8pPr>
            <a:lvl9pPr marR="0" lvl="8"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9pPr>
          </a:lstStyle>
          <a:p>
            <a:endParaRPr/>
          </a:p>
        </p:txBody>
      </p:sp>
      <p:sp>
        <p:nvSpPr>
          <p:cNvPr id="14" name="Google Shape;14;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ndara"/>
                <a:ea typeface="Candara"/>
                <a:cs typeface="Candara"/>
                <a:sym typeface="Candara"/>
              </a:defRPr>
            </a:lvl1pPr>
            <a:lvl2pPr marL="0" marR="0" lvl="1" indent="0" algn="r" rtl="0">
              <a:spcBef>
                <a:spcPts val="0"/>
              </a:spcBef>
              <a:buNone/>
              <a:defRPr sz="1200" b="0" i="0" u="none" strike="noStrike" cap="none">
                <a:solidFill>
                  <a:srgbClr val="888888"/>
                </a:solidFill>
                <a:latin typeface="Candara"/>
                <a:ea typeface="Candara"/>
                <a:cs typeface="Candara"/>
                <a:sym typeface="Candara"/>
              </a:defRPr>
            </a:lvl2pPr>
            <a:lvl3pPr marL="0" marR="0" lvl="2" indent="0" algn="r" rtl="0">
              <a:spcBef>
                <a:spcPts val="0"/>
              </a:spcBef>
              <a:buNone/>
              <a:defRPr sz="1200" b="0" i="0" u="none" strike="noStrike" cap="none">
                <a:solidFill>
                  <a:srgbClr val="888888"/>
                </a:solidFill>
                <a:latin typeface="Candara"/>
                <a:ea typeface="Candara"/>
                <a:cs typeface="Candara"/>
                <a:sym typeface="Candara"/>
              </a:defRPr>
            </a:lvl3pPr>
            <a:lvl4pPr marL="0" marR="0" lvl="3" indent="0" algn="r" rtl="0">
              <a:spcBef>
                <a:spcPts val="0"/>
              </a:spcBef>
              <a:buNone/>
              <a:defRPr sz="1200" b="0" i="0" u="none" strike="noStrike" cap="none">
                <a:solidFill>
                  <a:srgbClr val="888888"/>
                </a:solidFill>
                <a:latin typeface="Candara"/>
                <a:ea typeface="Candara"/>
                <a:cs typeface="Candara"/>
                <a:sym typeface="Candara"/>
              </a:defRPr>
            </a:lvl4pPr>
            <a:lvl5pPr marL="0" marR="0" lvl="4" indent="0" algn="r" rtl="0">
              <a:spcBef>
                <a:spcPts val="0"/>
              </a:spcBef>
              <a:buNone/>
              <a:defRPr sz="1200" b="0" i="0" u="none" strike="noStrike" cap="none">
                <a:solidFill>
                  <a:srgbClr val="888888"/>
                </a:solidFill>
                <a:latin typeface="Candara"/>
                <a:ea typeface="Candara"/>
                <a:cs typeface="Candara"/>
                <a:sym typeface="Candara"/>
              </a:defRPr>
            </a:lvl5pPr>
            <a:lvl6pPr marL="0" marR="0" lvl="5" indent="0" algn="r" rtl="0">
              <a:spcBef>
                <a:spcPts val="0"/>
              </a:spcBef>
              <a:buNone/>
              <a:defRPr sz="1200" b="0" i="0" u="none" strike="noStrike" cap="none">
                <a:solidFill>
                  <a:srgbClr val="888888"/>
                </a:solidFill>
                <a:latin typeface="Candara"/>
                <a:ea typeface="Candara"/>
                <a:cs typeface="Candara"/>
                <a:sym typeface="Candara"/>
              </a:defRPr>
            </a:lvl6pPr>
            <a:lvl7pPr marL="0" marR="0" lvl="6" indent="0" algn="r" rtl="0">
              <a:spcBef>
                <a:spcPts val="0"/>
              </a:spcBef>
              <a:buNone/>
              <a:defRPr sz="1200" b="0" i="0" u="none" strike="noStrike" cap="none">
                <a:solidFill>
                  <a:srgbClr val="888888"/>
                </a:solidFill>
                <a:latin typeface="Candara"/>
                <a:ea typeface="Candara"/>
                <a:cs typeface="Candara"/>
                <a:sym typeface="Candara"/>
              </a:defRPr>
            </a:lvl7pPr>
            <a:lvl8pPr marL="0" marR="0" lvl="7" indent="0" algn="r" rtl="0">
              <a:spcBef>
                <a:spcPts val="0"/>
              </a:spcBef>
              <a:buNone/>
              <a:defRPr sz="1200" b="0" i="0" u="none" strike="noStrike" cap="none">
                <a:solidFill>
                  <a:srgbClr val="888888"/>
                </a:solidFill>
                <a:latin typeface="Candara"/>
                <a:ea typeface="Candara"/>
                <a:cs typeface="Candara"/>
                <a:sym typeface="Candara"/>
              </a:defRPr>
            </a:lvl8pPr>
            <a:lvl9pPr marL="0" marR="0" lvl="8" indent="0" algn="r" rtl="0">
              <a:spcBef>
                <a:spcPts val="0"/>
              </a:spcBef>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es-ES"/>
              <a:t>‹#›</a:t>
            </a:fld>
            <a:endParaRPr/>
          </a:p>
        </p:txBody>
      </p:sp>
      <p:pic>
        <p:nvPicPr>
          <p:cNvPr id="15" name="Google Shape;15;p17"/>
          <p:cNvPicPr preferRelativeResize="0"/>
          <p:nvPr/>
        </p:nvPicPr>
        <p:blipFill rotWithShape="1">
          <a:blip r:embed="rId7">
            <a:alphaModFix/>
          </a:blip>
          <a:srcRect/>
          <a:stretch/>
        </p:blipFill>
        <p:spPr>
          <a:xfrm>
            <a:off x="0" y="5241471"/>
            <a:ext cx="12192000" cy="1655285"/>
          </a:xfrm>
          <a:prstGeom prst="rect">
            <a:avLst/>
          </a:prstGeom>
          <a:noFill/>
          <a:ln>
            <a:noFill/>
          </a:ln>
        </p:spPr>
      </p:pic>
      <p:pic>
        <p:nvPicPr>
          <p:cNvPr id="16" name="Google Shape;16;p17"/>
          <p:cNvPicPr preferRelativeResize="0"/>
          <p:nvPr/>
        </p:nvPicPr>
        <p:blipFill rotWithShape="1">
          <a:blip r:embed="rId8">
            <a:alphaModFix/>
          </a:blip>
          <a:srcRect/>
          <a:stretch/>
        </p:blipFill>
        <p:spPr>
          <a:xfrm>
            <a:off x="-9525" y="0"/>
            <a:ext cx="12219244" cy="140017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5" r:id="rId4"/>
    <p:sldLayoutId id="2147483656"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jpg"/><Relationship Id="rId9" Type="http://schemas.openxmlformats.org/officeDocument/2006/relationships/image" Target="../media/image14.jpg"/></Relationships>
</file>

<file path=ppt/slides/_rels/slide1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14.jpg"/><Relationship Id="rId13" Type="http://schemas.openxmlformats.org/officeDocument/2006/relationships/image" Target="../media/image31.png"/><Relationship Id="rId3" Type="http://schemas.openxmlformats.org/officeDocument/2006/relationships/image" Target="../media/image9.jpg"/><Relationship Id="rId7" Type="http://schemas.openxmlformats.org/officeDocument/2006/relationships/image" Target="../media/image13.png"/><Relationship Id="rId12"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hyperlink" Target="https://creativecommons.org/licenses/by-nc/4.0/legalcode.en" TargetMode="External"/><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1.jp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jpg"/></Relationships>
</file>

<file path=ppt/slides/_rels/slide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grpSp>
        <p:nvGrpSpPr>
          <p:cNvPr id="84" name="Google Shape;84;p1"/>
          <p:cNvGrpSpPr/>
          <p:nvPr/>
        </p:nvGrpSpPr>
        <p:grpSpPr>
          <a:xfrm>
            <a:off x="1096463" y="5972911"/>
            <a:ext cx="11988107" cy="2714279"/>
            <a:chOff x="0" y="-9525"/>
            <a:chExt cx="5559109" cy="1258662"/>
          </a:xfrm>
        </p:grpSpPr>
        <p:sp>
          <p:nvSpPr>
            <p:cNvPr id="85" name="Google Shape;85;p1"/>
            <p:cNvSpPr/>
            <p:nvPr/>
          </p:nvSpPr>
          <p:spPr>
            <a:xfrm>
              <a:off x="0" y="0"/>
              <a:ext cx="5559109" cy="1249137"/>
            </a:xfrm>
            <a:custGeom>
              <a:avLst/>
              <a:gdLst/>
              <a:ahLst/>
              <a:cxnLst/>
              <a:rect l="l" t="t" r="r" b="b"/>
              <a:pathLst>
                <a:path w="5559109" h="1249137" extrusionOk="0">
                  <a:moveTo>
                    <a:pt x="15499" y="0"/>
                  </a:moveTo>
                  <a:lnTo>
                    <a:pt x="5543610" y="0"/>
                  </a:lnTo>
                  <a:cubicBezTo>
                    <a:pt x="5547721" y="0"/>
                    <a:pt x="5551663" y="1633"/>
                    <a:pt x="5554569" y="4540"/>
                  </a:cubicBezTo>
                  <a:cubicBezTo>
                    <a:pt x="5557476" y="7446"/>
                    <a:pt x="5559109" y="11389"/>
                    <a:pt x="5559109" y="15499"/>
                  </a:cubicBezTo>
                  <a:lnTo>
                    <a:pt x="5559109" y="1233638"/>
                  </a:lnTo>
                  <a:cubicBezTo>
                    <a:pt x="5559109" y="1237749"/>
                    <a:pt x="5557476" y="1241691"/>
                    <a:pt x="5554569" y="1244597"/>
                  </a:cubicBezTo>
                  <a:cubicBezTo>
                    <a:pt x="5551663" y="1247504"/>
                    <a:pt x="5547721" y="1249137"/>
                    <a:pt x="5543610" y="1249137"/>
                  </a:cubicBezTo>
                  <a:lnTo>
                    <a:pt x="15499" y="1249137"/>
                  </a:lnTo>
                  <a:cubicBezTo>
                    <a:pt x="11389" y="1249137"/>
                    <a:pt x="7446" y="1247504"/>
                    <a:pt x="4540" y="1244597"/>
                  </a:cubicBezTo>
                  <a:cubicBezTo>
                    <a:pt x="1633" y="1241691"/>
                    <a:pt x="0" y="1237749"/>
                    <a:pt x="0" y="1233638"/>
                  </a:cubicBezTo>
                  <a:lnTo>
                    <a:pt x="0" y="15499"/>
                  </a:lnTo>
                  <a:cubicBezTo>
                    <a:pt x="0" y="11389"/>
                    <a:pt x="1633" y="7446"/>
                    <a:pt x="4540" y="4540"/>
                  </a:cubicBezTo>
                  <a:cubicBezTo>
                    <a:pt x="7446" y="1633"/>
                    <a:pt x="11389" y="0"/>
                    <a:pt x="15499" y="0"/>
                  </a:cubicBezTo>
                  <a:close/>
                </a:path>
              </a:pathLst>
            </a:custGeom>
            <a:solidFill>
              <a:srgbClr val="FFFFFF"/>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86" name="Google Shape;86;p1"/>
            <p:cNvSpPr txBox="1"/>
            <p:nvPr/>
          </p:nvSpPr>
          <p:spPr>
            <a:xfrm>
              <a:off x="0" y="-9525"/>
              <a:ext cx="5559109" cy="1258662"/>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grpSp>
        <p:nvGrpSpPr>
          <p:cNvPr id="87" name="Google Shape;87;p1"/>
          <p:cNvGrpSpPr/>
          <p:nvPr/>
        </p:nvGrpSpPr>
        <p:grpSpPr>
          <a:xfrm>
            <a:off x="-698114" y="3323216"/>
            <a:ext cx="11988107" cy="2354406"/>
            <a:chOff x="0" y="-9525"/>
            <a:chExt cx="5559109" cy="1091782"/>
          </a:xfrm>
        </p:grpSpPr>
        <p:sp>
          <p:nvSpPr>
            <p:cNvPr id="88" name="Google Shape;88;p1"/>
            <p:cNvSpPr/>
            <p:nvPr/>
          </p:nvSpPr>
          <p:spPr>
            <a:xfrm>
              <a:off x="0" y="0"/>
              <a:ext cx="5559109" cy="1082257"/>
            </a:xfrm>
            <a:custGeom>
              <a:avLst/>
              <a:gdLst/>
              <a:ahLst/>
              <a:cxnLst/>
              <a:rect l="l" t="t" r="r" b="b"/>
              <a:pathLst>
                <a:path w="5559109" h="1082257" extrusionOk="0">
                  <a:moveTo>
                    <a:pt x="15499" y="0"/>
                  </a:moveTo>
                  <a:lnTo>
                    <a:pt x="5543610" y="0"/>
                  </a:lnTo>
                  <a:cubicBezTo>
                    <a:pt x="5547721" y="0"/>
                    <a:pt x="5551663" y="1633"/>
                    <a:pt x="5554569" y="4540"/>
                  </a:cubicBezTo>
                  <a:cubicBezTo>
                    <a:pt x="5557476" y="7446"/>
                    <a:pt x="5559109" y="11389"/>
                    <a:pt x="5559109" y="15499"/>
                  </a:cubicBezTo>
                  <a:lnTo>
                    <a:pt x="5559109" y="1066758"/>
                  </a:lnTo>
                  <a:cubicBezTo>
                    <a:pt x="5559109" y="1070868"/>
                    <a:pt x="5557476" y="1074811"/>
                    <a:pt x="5554569" y="1077717"/>
                  </a:cubicBezTo>
                  <a:cubicBezTo>
                    <a:pt x="5551663" y="1080624"/>
                    <a:pt x="5547721" y="1082257"/>
                    <a:pt x="5543610" y="1082257"/>
                  </a:cubicBezTo>
                  <a:lnTo>
                    <a:pt x="15499" y="1082257"/>
                  </a:lnTo>
                  <a:cubicBezTo>
                    <a:pt x="11389" y="1082257"/>
                    <a:pt x="7446" y="1080624"/>
                    <a:pt x="4540" y="1077717"/>
                  </a:cubicBezTo>
                  <a:cubicBezTo>
                    <a:pt x="1633" y="1074811"/>
                    <a:pt x="0" y="1070868"/>
                    <a:pt x="0" y="1066758"/>
                  </a:cubicBezTo>
                  <a:lnTo>
                    <a:pt x="0" y="15499"/>
                  </a:lnTo>
                  <a:cubicBezTo>
                    <a:pt x="0" y="11389"/>
                    <a:pt x="1633" y="7446"/>
                    <a:pt x="4540" y="4540"/>
                  </a:cubicBezTo>
                  <a:cubicBezTo>
                    <a:pt x="7446" y="1633"/>
                    <a:pt x="11389" y="0"/>
                    <a:pt x="15499" y="0"/>
                  </a:cubicBezTo>
                  <a:close/>
                </a:path>
              </a:pathLst>
            </a:custGeom>
            <a:solidFill>
              <a:srgbClr val="000000">
                <a:alpha val="0"/>
              </a:srgbClr>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89" name="Google Shape;89;p1"/>
            <p:cNvSpPr txBox="1"/>
            <p:nvPr/>
          </p:nvSpPr>
          <p:spPr>
            <a:xfrm>
              <a:off x="0" y="-9525"/>
              <a:ext cx="5559109" cy="1091782"/>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grpSp>
        <p:nvGrpSpPr>
          <p:cNvPr id="90" name="Google Shape;90;p1"/>
          <p:cNvGrpSpPr/>
          <p:nvPr/>
        </p:nvGrpSpPr>
        <p:grpSpPr>
          <a:xfrm>
            <a:off x="1096462" y="-205201"/>
            <a:ext cx="12391854" cy="3231457"/>
            <a:chOff x="0" y="-9525"/>
            <a:chExt cx="5746334" cy="1498487"/>
          </a:xfrm>
        </p:grpSpPr>
        <p:sp>
          <p:nvSpPr>
            <p:cNvPr id="91" name="Google Shape;91;p1"/>
            <p:cNvSpPr/>
            <p:nvPr/>
          </p:nvSpPr>
          <p:spPr>
            <a:xfrm>
              <a:off x="0" y="0"/>
              <a:ext cx="5746334" cy="1488962"/>
            </a:xfrm>
            <a:custGeom>
              <a:avLst/>
              <a:gdLst/>
              <a:ahLst/>
              <a:cxnLst/>
              <a:rect l="l" t="t" r="r" b="b"/>
              <a:pathLst>
                <a:path w="5746334" h="1488962" extrusionOk="0">
                  <a:moveTo>
                    <a:pt x="14994" y="0"/>
                  </a:moveTo>
                  <a:lnTo>
                    <a:pt x="5731340" y="0"/>
                  </a:lnTo>
                  <a:cubicBezTo>
                    <a:pt x="5735317" y="0"/>
                    <a:pt x="5739130" y="1580"/>
                    <a:pt x="5741943" y="4392"/>
                  </a:cubicBezTo>
                  <a:cubicBezTo>
                    <a:pt x="5744754" y="7204"/>
                    <a:pt x="5746334" y="11017"/>
                    <a:pt x="5746334" y="14994"/>
                  </a:cubicBezTo>
                  <a:lnTo>
                    <a:pt x="5746334" y="1473968"/>
                  </a:lnTo>
                  <a:cubicBezTo>
                    <a:pt x="5746334" y="1477944"/>
                    <a:pt x="5744754" y="1481758"/>
                    <a:pt x="5741943" y="1484570"/>
                  </a:cubicBezTo>
                  <a:cubicBezTo>
                    <a:pt x="5739130" y="1487382"/>
                    <a:pt x="5735317" y="1488962"/>
                    <a:pt x="5731340" y="1488962"/>
                  </a:cubicBezTo>
                  <a:lnTo>
                    <a:pt x="14994" y="1488962"/>
                  </a:lnTo>
                  <a:cubicBezTo>
                    <a:pt x="11017" y="1488962"/>
                    <a:pt x="7204" y="1487382"/>
                    <a:pt x="4392" y="1484570"/>
                  </a:cubicBezTo>
                  <a:cubicBezTo>
                    <a:pt x="1580" y="1481758"/>
                    <a:pt x="0" y="1477944"/>
                    <a:pt x="0" y="1473968"/>
                  </a:cubicBezTo>
                  <a:lnTo>
                    <a:pt x="0" y="14994"/>
                  </a:lnTo>
                  <a:cubicBezTo>
                    <a:pt x="0" y="11017"/>
                    <a:pt x="1580" y="7204"/>
                    <a:pt x="4392" y="4392"/>
                  </a:cubicBezTo>
                  <a:cubicBezTo>
                    <a:pt x="7204" y="1580"/>
                    <a:pt x="11017" y="0"/>
                    <a:pt x="14994" y="0"/>
                  </a:cubicBezTo>
                  <a:close/>
                </a:path>
              </a:pathLst>
            </a:custGeom>
            <a:solidFill>
              <a:srgbClr val="000000">
                <a:alpha val="0"/>
              </a:srgbClr>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92" name="Google Shape;92;p1"/>
            <p:cNvSpPr txBox="1"/>
            <p:nvPr/>
          </p:nvSpPr>
          <p:spPr>
            <a:xfrm>
              <a:off x="0" y="-9525"/>
              <a:ext cx="5746334" cy="1498487"/>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cxnSp>
        <p:nvCxnSpPr>
          <p:cNvPr id="93" name="Google Shape;93;p1"/>
          <p:cNvCxnSpPr/>
          <p:nvPr/>
        </p:nvCxnSpPr>
        <p:spPr>
          <a:xfrm>
            <a:off x="1208488" y="4639123"/>
            <a:ext cx="5053227" cy="0"/>
          </a:xfrm>
          <a:prstGeom prst="straightConnector1">
            <a:avLst/>
          </a:prstGeom>
          <a:noFill/>
          <a:ln w="76200" cap="rnd" cmpd="sng">
            <a:solidFill>
              <a:srgbClr val="FFFFFF"/>
            </a:solidFill>
            <a:prstDash val="solid"/>
            <a:round/>
            <a:headEnd type="none" w="sm" len="sm"/>
            <a:tailEnd type="none" w="sm" len="sm"/>
          </a:ln>
        </p:spPr>
      </p:cxnSp>
      <p:sp>
        <p:nvSpPr>
          <p:cNvPr id="94" name="Google Shape;94;p1"/>
          <p:cNvSpPr txBox="1"/>
          <p:nvPr/>
        </p:nvSpPr>
        <p:spPr>
          <a:xfrm>
            <a:off x="1208488" y="4790794"/>
            <a:ext cx="10463427" cy="157928"/>
          </a:xfrm>
          <a:prstGeom prst="rect">
            <a:avLst/>
          </a:prstGeom>
          <a:noFill/>
          <a:ln>
            <a:noFill/>
          </a:ln>
        </p:spPr>
        <p:txBody>
          <a:bodyPr spcFirstLastPara="1" wrap="square" lIns="0" tIns="0" rIns="0" bIns="0" anchor="t" anchorCtr="0">
            <a:spAutoFit/>
          </a:bodyPr>
          <a:lstStyle/>
          <a:p>
            <a:pPr algn="just">
              <a:lnSpc>
                <a:spcPct val="109989"/>
              </a:lnSpc>
            </a:pPr>
            <a:endParaRPr sz="933" dirty="0"/>
          </a:p>
        </p:txBody>
      </p:sp>
      <p:sp>
        <p:nvSpPr>
          <p:cNvPr id="95" name="Google Shape;95;p1"/>
          <p:cNvSpPr txBox="1"/>
          <p:nvPr/>
        </p:nvSpPr>
        <p:spPr>
          <a:xfrm>
            <a:off x="235974" y="3645913"/>
            <a:ext cx="11435941" cy="965842"/>
          </a:xfrm>
          <a:prstGeom prst="rect">
            <a:avLst/>
          </a:prstGeom>
          <a:noFill/>
          <a:ln>
            <a:noFill/>
          </a:ln>
        </p:spPr>
        <p:txBody>
          <a:bodyPr spcFirstLastPara="1" wrap="square" lIns="0" tIns="0" rIns="0" bIns="0" anchor="t" anchorCtr="0">
            <a:spAutoFit/>
          </a:bodyPr>
          <a:lstStyle/>
          <a:p>
            <a:pPr algn="just">
              <a:lnSpc>
                <a:spcPct val="110002"/>
              </a:lnSpc>
            </a:pPr>
            <a:r>
              <a:rPr lang="en-US" sz="5706" dirty="0">
                <a:solidFill>
                  <a:srgbClr val="0F2D2E"/>
                </a:solidFill>
                <a:latin typeface="Century Gothic"/>
                <a:sym typeface="Century Gothic"/>
              </a:rPr>
              <a:t>WHAT IS NOT  GAMIFICATION</a:t>
            </a:r>
            <a:endParaRPr sz="933" dirty="0"/>
          </a:p>
        </p:txBody>
      </p:sp>
      <p:sp>
        <p:nvSpPr>
          <p:cNvPr id="96" name="Google Shape;96;p1"/>
          <p:cNvSpPr/>
          <p:nvPr/>
        </p:nvSpPr>
        <p:spPr>
          <a:xfrm>
            <a:off x="9232753" y="685800"/>
            <a:ext cx="2165497" cy="476409"/>
          </a:xfrm>
          <a:custGeom>
            <a:avLst/>
            <a:gdLst/>
            <a:ahLst/>
            <a:cxnLst/>
            <a:rect l="l" t="t" r="r" b="b"/>
            <a:pathLst>
              <a:path w="3248246" h="714614" extrusionOk="0">
                <a:moveTo>
                  <a:pt x="0" y="0"/>
                </a:moveTo>
                <a:lnTo>
                  <a:pt x="3248246" y="0"/>
                </a:lnTo>
                <a:lnTo>
                  <a:pt x="3248246" y="714614"/>
                </a:lnTo>
                <a:lnTo>
                  <a:pt x="0" y="714614"/>
                </a:lnTo>
                <a:lnTo>
                  <a:pt x="0" y="0"/>
                </a:lnTo>
                <a:close/>
              </a:path>
            </a:pathLst>
          </a:custGeom>
          <a:blipFill rotWithShape="1">
            <a:blip r:embed="rId3">
              <a:alphaModFix/>
            </a:blip>
            <a:stretch>
              <a:fillRect t="-660" b="-661"/>
            </a:stretch>
          </a:blipFill>
          <a:ln>
            <a:noFill/>
          </a:ln>
        </p:spPr>
      </p:sp>
      <p:sp>
        <p:nvSpPr>
          <p:cNvPr id="98" name="Google Shape;98;p1"/>
          <p:cNvSpPr/>
          <p:nvPr/>
        </p:nvSpPr>
        <p:spPr>
          <a:xfrm>
            <a:off x="1525486" y="6222891"/>
            <a:ext cx="1125213" cy="520099"/>
          </a:xfrm>
          <a:custGeom>
            <a:avLst/>
            <a:gdLst/>
            <a:ahLst/>
            <a:cxnLst/>
            <a:rect l="l" t="t" r="r" b="b"/>
            <a:pathLst>
              <a:path w="1687820" h="780148" extrusionOk="0">
                <a:moveTo>
                  <a:pt x="0" y="0"/>
                </a:moveTo>
                <a:lnTo>
                  <a:pt x="1687821" y="0"/>
                </a:lnTo>
                <a:lnTo>
                  <a:pt x="1687821" y="780148"/>
                </a:lnTo>
                <a:lnTo>
                  <a:pt x="0" y="780148"/>
                </a:lnTo>
                <a:lnTo>
                  <a:pt x="0" y="0"/>
                </a:lnTo>
                <a:close/>
              </a:path>
            </a:pathLst>
          </a:custGeom>
          <a:blipFill rotWithShape="1">
            <a:blip r:embed="rId4">
              <a:alphaModFix/>
            </a:blip>
            <a:stretch>
              <a:fillRect/>
            </a:stretch>
          </a:blipFill>
          <a:ln>
            <a:noFill/>
          </a:ln>
        </p:spPr>
      </p:sp>
      <p:sp>
        <p:nvSpPr>
          <p:cNvPr id="99" name="Google Shape;99;p1"/>
          <p:cNvSpPr/>
          <p:nvPr/>
        </p:nvSpPr>
        <p:spPr>
          <a:xfrm>
            <a:off x="5645946" y="6338822"/>
            <a:ext cx="1201332" cy="423469"/>
          </a:xfrm>
          <a:custGeom>
            <a:avLst/>
            <a:gdLst/>
            <a:ahLst/>
            <a:cxnLst/>
            <a:rect l="l" t="t" r="r" b="b"/>
            <a:pathLst>
              <a:path w="1801998" h="635204" extrusionOk="0">
                <a:moveTo>
                  <a:pt x="0" y="0"/>
                </a:moveTo>
                <a:lnTo>
                  <a:pt x="1801998" y="0"/>
                </a:lnTo>
                <a:lnTo>
                  <a:pt x="1801998" y="635205"/>
                </a:lnTo>
                <a:lnTo>
                  <a:pt x="0" y="635205"/>
                </a:lnTo>
                <a:lnTo>
                  <a:pt x="0" y="0"/>
                </a:lnTo>
                <a:close/>
              </a:path>
            </a:pathLst>
          </a:custGeom>
          <a:blipFill rotWithShape="1">
            <a:blip r:embed="rId5">
              <a:alphaModFix/>
            </a:blip>
            <a:stretch>
              <a:fillRect/>
            </a:stretch>
          </a:blipFill>
          <a:ln>
            <a:noFill/>
          </a:ln>
        </p:spPr>
        <p:txBody>
          <a:bodyPr spcFirstLastPara="1" wrap="square" lIns="60950" tIns="30467" rIns="60950" bIns="30467" anchor="t" anchorCtr="0">
            <a:noAutofit/>
          </a:bodyPr>
          <a:lstStyle/>
          <a:p>
            <a:endParaRPr sz="1200">
              <a:solidFill>
                <a:schemeClr val="dk1"/>
              </a:solidFill>
              <a:latin typeface="Calibri"/>
              <a:ea typeface="Calibri"/>
              <a:cs typeface="Calibri"/>
              <a:sym typeface="Calibri"/>
            </a:endParaRPr>
          </a:p>
        </p:txBody>
      </p:sp>
      <p:sp>
        <p:nvSpPr>
          <p:cNvPr id="100" name="Google Shape;100;p1"/>
          <p:cNvSpPr/>
          <p:nvPr/>
        </p:nvSpPr>
        <p:spPr>
          <a:xfrm>
            <a:off x="4490962" y="6207655"/>
            <a:ext cx="679042" cy="652125"/>
          </a:xfrm>
          <a:custGeom>
            <a:avLst/>
            <a:gdLst/>
            <a:ahLst/>
            <a:cxnLst/>
            <a:rect l="l" t="t" r="r" b="b"/>
            <a:pathLst>
              <a:path w="1018563" h="978188" extrusionOk="0">
                <a:moveTo>
                  <a:pt x="0" y="0"/>
                </a:moveTo>
                <a:lnTo>
                  <a:pt x="1018563" y="0"/>
                </a:lnTo>
                <a:lnTo>
                  <a:pt x="1018563" y="978188"/>
                </a:lnTo>
                <a:lnTo>
                  <a:pt x="0" y="978188"/>
                </a:lnTo>
                <a:lnTo>
                  <a:pt x="0" y="0"/>
                </a:lnTo>
                <a:close/>
              </a:path>
            </a:pathLst>
          </a:custGeom>
          <a:blipFill rotWithShape="1">
            <a:blip r:embed="rId6">
              <a:alphaModFix/>
            </a:blip>
            <a:stretch>
              <a:fillRect b="-26481"/>
            </a:stretch>
          </a:blipFill>
          <a:ln>
            <a:noFill/>
          </a:ln>
        </p:spPr>
      </p:sp>
      <p:sp>
        <p:nvSpPr>
          <p:cNvPr id="101" name="Google Shape;101;p1"/>
          <p:cNvSpPr/>
          <p:nvPr/>
        </p:nvSpPr>
        <p:spPr>
          <a:xfrm>
            <a:off x="11098526" y="6226694"/>
            <a:ext cx="892896" cy="531069"/>
          </a:xfrm>
          <a:custGeom>
            <a:avLst/>
            <a:gdLst/>
            <a:ahLst/>
            <a:cxnLst/>
            <a:rect l="l" t="t" r="r" b="b"/>
            <a:pathLst>
              <a:path w="1339344" h="796603" extrusionOk="0">
                <a:moveTo>
                  <a:pt x="0" y="0"/>
                </a:moveTo>
                <a:lnTo>
                  <a:pt x="1339343" y="0"/>
                </a:lnTo>
                <a:lnTo>
                  <a:pt x="1339343" y="796603"/>
                </a:lnTo>
                <a:lnTo>
                  <a:pt x="0" y="796603"/>
                </a:lnTo>
                <a:lnTo>
                  <a:pt x="0" y="0"/>
                </a:lnTo>
                <a:close/>
              </a:path>
            </a:pathLst>
          </a:custGeom>
          <a:blipFill rotWithShape="1">
            <a:blip r:embed="rId7">
              <a:alphaModFix/>
            </a:blip>
            <a:stretch>
              <a:fillRect/>
            </a:stretch>
          </a:blipFill>
          <a:ln>
            <a:noFill/>
          </a:ln>
        </p:spPr>
      </p:sp>
      <p:sp>
        <p:nvSpPr>
          <p:cNvPr id="102" name="Google Shape;102;p1"/>
          <p:cNvSpPr/>
          <p:nvPr/>
        </p:nvSpPr>
        <p:spPr>
          <a:xfrm>
            <a:off x="10057856" y="6203862"/>
            <a:ext cx="760353" cy="558158"/>
          </a:xfrm>
          <a:custGeom>
            <a:avLst/>
            <a:gdLst/>
            <a:ahLst/>
            <a:cxnLst/>
            <a:rect l="l" t="t" r="r" b="b"/>
            <a:pathLst>
              <a:path w="1140529" h="837237" extrusionOk="0">
                <a:moveTo>
                  <a:pt x="0" y="0"/>
                </a:moveTo>
                <a:lnTo>
                  <a:pt x="1140528" y="0"/>
                </a:lnTo>
                <a:lnTo>
                  <a:pt x="1140528" y="837237"/>
                </a:lnTo>
                <a:lnTo>
                  <a:pt x="0" y="837237"/>
                </a:lnTo>
                <a:lnTo>
                  <a:pt x="0" y="0"/>
                </a:lnTo>
                <a:close/>
              </a:path>
            </a:pathLst>
          </a:custGeom>
          <a:blipFill rotWithShape="1">
            <a:blip r:embed="rId8">
              <a:alphaModFix/>
            </a:blip>
            <a:stretch>
              <a:fillRect/>
            </a:stretch>
          </a:blipFill>
          <a:ln>
            <a:noFill/>
          </a:ln>
        </p:spPr>
      </p:sp>
      <p:sp>
        <p:nvSpPr>
          <p:cNvPr id="103" name="Google Shape;103;p1"/>
          <p:cNvSpPr/>
          <p:nvPr/>
        </p:nvSpPr>
        <p:spPr>
          <a:xfrm>
            <a:off x="2830149" y="6297279"/>
            <a:ext cx="1225817" cy="447471"/>
          </a:xfrm>
          <a:custGeom>
            <a:avLst/>
            <a:gdLst/>
            <a:ahLst/>
            <a:cxnLst/>
            <a:rect l="l" t="t" r="r" b="b"/>
            <a:pathLst>
              <a:path w="1838725" h="671206" extrusionOk="0">
                <a:moveTo>
                  <a:pt x="0" y="0"/>
                </a:moveTo>
                <a:lnTo>
                  <a:pt x="1838726" y="0"/>
                </a:lnTo>
                <a:lnTo>
                  <a:pt x="1838726" y="671206"/>
                </a:lnTo>
                <a:lnTo>
                  <a:pt x="0" y="671206"/>
                </a:lnTo>
                <a:lnTo>
                  <a:pt x="0" y="0"/>
                </a:lnTo>
                <a:close/>
              </a:path>
            </a:pathLst>
          </a:custGeom>
          <a:blipFill rotWithShape="1">
            <a:blip r:embed="rId9">
              <a:alphaModFix/>
            </a:blip>
            <a:stretch>
              <a:fillRect/>
            </a:stretch>
          </a:blipFill>
          <a:ln>
            <a:noFill/>
          </a:ln>
        </p:spPr>
      </p:sp>
      <p:sp>
        <p:nvSpPr>
          <p:cNvPr id="104" name="Google Shape;104;p1"/>
          <p:cNvSpPr/>
          <p:nvPr/>
        </p:nvSpPr>
        <p:spPr>
          <a:xfrm>
            <a:off x="8640952" y="6132338"/>
            <a:ext cx="1011622" cy="719778"/>
          </a:xfrm>
          <a:custGeom>
            <a:avLst/>
            <a:gdLst/>
            <a:ahLst/>
            <a:cxnLst/>
            <a:rect l="l" t="t" r="r" b="b"/>
            <a:pathLst>
              <a:path w="1517433" h="1079667" extrusionOk="0">
                <a:moveTo>
                  <a:pt x="0" y="0"/>
                </a:moveTo>
                <a:lnTo>
                  <a:pt x="1517433" y="0"/>
                </a:lnTo>
                <a:lnTo>
                  <a:pt x="1517433" y="1079667"/>
                </a:lnTo>
                <a:lnTo>
                  <a:pt x="0" y="1079667"/>
                </a:lnTo>
                <a:lnTo>
                  <a:pt x="0" y="0"/>
                </a:lnTo>
                <a:close/>
              </a:path>
            </a:pathLst>
          </a:custGeom>
          <a:blipFill rotWithShape="1">
            <a:blip r:embed="rId10">
              <a:alphaModFix/>
            </a:blip>
            <a:stretch>
              <a:fillRect t="-20270" b="-20271"/>
            </a:stretch>
          </a:blipFill>
          <a:ln>
            <a:noFill/>
          </a:ln>
        </p:spPr>
      </p:sp>
      <p:sp>
        <p:nvSpPr>
          <p:cNvPr id="105" name="Google Shape;105;p1"/>
          <p:cNvSpPr/>
          <p:nvPr/>
        </p:nvSpPr>
        <p:spPr>
          <a:xfrm>
            <a:off x="7436365" y="6259206"/>
            <a:ext cx="1049235" cy="582700"/>
          </a:xfrm>
          <a:custGeom>
            <a:avLst/>
            <a:gdLst/>
            <a:ahLst/>
            <a:cxnLst/>
            <a:rect l="l" t="t" r="r" b="b"/>
            <a:pathLst>
              <a:path w="1573852" h="874050" extrusionOk="0">
                <a:moveTo>
                  <a:pt x="0" y="0"/>
                </a:moveTo>
                <a:lnTo>
                  <a:pt x="1573852" y="0"/>
                </a:lnTo>
                <a:lnTo>
                  <a:pt x="1573852" y="874050"/>
                </a:lnTo>
                <a:lnTo>
                  <a:pt x="0" y="874050"/>
                </a:lnTo>
                <a:lnTo>
                  <a:pt x="0" y="0"/>
                </a:lnTo>
                <a:close/>
              </a:path>
            </a:pathLst>
          </a:custGeom>
          <a:blipFill rotWithShape="1">
            <a:blip r:embed="rId11">
              <a:alphaModFix/>
            </a:blip>
            <a:stretch>
              <a:fillRect/>
            </a:stretch>
          </a:blipFill>
          <a:ln>
            <a:noFill/>
          </a:ln>
        </p:spPr>
      </p:sp>
      <p:pic>
        <p:nvPicPr>
          <p:cNvPr id="106" name="Google Shape;106;p1"/>
          <p:cNvPicPr preferRelativeResize="0"/>
          <p:nvPr/>
        </p:nvPicPr>
        <p:blipFill rotWithShape="1">
          <a:blip r:embed="rId12">
            <a:alphaModFix/>
          </a:blip>
          <a:srcRect/>
          <a:stretch/>
        </p:blipFill>
        <p:spPr>
          <a:xfrm>
            <a:off x="1152001" y="91899"/>
            <a:ext cx="3176023" cy="3176023"/>
          </a:xfrm>
          <a:prstGeom prst="rect">
            <a:avLst/>
          </a:prstGeom>
          <a:noFill/>
          <a:ln>
            <a:noFill/>
          </a:ln>
        </p:spPr>
      </p:pic>
    </p:spTree>
    <p:extLst>
      <p:ext uri="{BB962C8B-B14F-4D97-AF65-F5344CB8AC3E}">
        <p14:creationId xmlns:p14="http://schemas.microsoft.com/office/powerpoint/2010/main" val="41656000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11"/>
          <p:cNvSpPr txBox="1">
            <a:spLocks noGrp="1"/>
          </p:cNvSpPr>
          <p:nvPr>
            <p:ph type="title"/>
          </p:nvPr>
        </p:nvSpPr>
        <p:spPr>
          <a:xfrm>
            <a:off x="8637072" y="1270643"/>
            <a:ext cx="3286000"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ct val="100000"/>
              <a:buFont typeface="Candara"/>
              <a:buNone/>
            </a:pPr>
            <a:r>
              <a:rPr lang="es-ES" dirty="0" err="1"/>
              <a:t>Lesson</a:t>
            </a:r>
            <a:r>
              <a:rPr lang="es-ES" dirty="0"/>
              <a:t> 2: </a:t>
            </a:r>
            <a:r>
              <a:rPr lang="es-ES" dirty="0" err="1"/>
              <a:t>What</a:t>
            </a:r>
            <a:r>
              <a:rPr lang="es-ES" dirty="0"/>
              <a:t> </a:t>
            </a:r>
            <a:r>
              <a:rPr lang="es-ES" dirty="0" err="1"/>
              <a:t>is</a:t>
            </a:r>
            <a:r>
              <a:rPr lang="es-ES" dirty="0"/>
              <a:t> </a:t>
            </a:r>
            <a:r>
              <a:rPr lang="es-ES" dirty="0" err="1"/>
              <a:t>not</a:t>
            </a:r>
            <a:r>
              <a:rPr lang="es-ES" dirty="0"/>
              <a:t> </a:t>
            </a:r>
            <a:r>
              <a:rPr lang="es-ES" dirty="0" err="1"/>
              <a:t>Gamification</a:t>
            </a:r>
            <a:r>
              <a:rPr lang="es-ES" dirty="0"/>
              <a:t>?</a:t>
            </a:r>
            <a:br>
              <a:rPr lang="es-ES" dirty="0"/>
            </a:br>
            <a:endParaRPr dirty="0"/>
          </a:p>
        </p:txBody>
      </p:sp>
      <p:sp>
        <p:nvSpPr>
          <p:cNvPr id="307" name="Google Shape;307;p11"/>
          <p:cNvSpPr txBox="1">
            <a:spLocks noGrp="1"/>
          </p:cNvSpPr>
          <p:nvPr>
            <p:ph type="body" idx="1"/>
          </p:nvPr>
        </p:nvSpPr>
        <p:spPr>
          <a:xfrm>
            <a:off x="1003610" y="1639229"/>
            <a:ext cx="6902532" cy="667091"/>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Clr>
                <a:schemeClr val="lt1"/>
              </a:buClr>
              <a:buSzPts val="4000"/>
              <a:buChar char="●"/>
            </a:pPr>
            <a:r>
              <a:rPr lang="es-ES" sz="4000">
                <a:solidFill>
                  <a:srgbClr val="B9D66D"/>
                </a:solidFill>
                <a:latin typeface="Aharoni"/>
                <a:ea typeface="Aharoni"/>
                <a:cs typeface="Aharoni"/>
                <a:sym typeface="Aharoni"/>
              </a:rPr>
              <a:t>SERIOUS GAMES</a:t>
            </a:r>
            <a:endParaRPr/>
          </a:p>
        </p:txBody>
      </p:sp>
      <p:sp>
        <p:nvSpPr>
          <p:cNvPr id="308" name="Google Shape;308;p11"/>
          <p:cNvSpPr/>
          <p:nvPr/>
        </p:nvSpPr>
        <p:spPr>
          <a:xfrm>
            <a:off x="1062914" y="2464154"/>
            <a:ext cx="6783923"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3600">
                <a:solidFill>
                  <a:schemeClr val="lt1"/>
                </a:solidFill>
                <a:latin typeface="Candara"/>
                <a:ea typeface="Candara"/>
                <a:cs typeface="Candara"/>
                <a:sym typeface="Candara"/>
              </a:rPr>
              <a:t>Definition:</a:t>
            </a:r>
            <a:endParaRPr/>
          </a:p>
        </p:txBody>
      </p:sp>
      <p:sp>
        <p:nvSpPr>
          <p:cNvPr id="309" name="Google Shape;309;p11"/>
          <p:cNvSpPr/>
          <p:nvPr/>
        </p:nvSpPr>
        <p:spPr>
          <a:xfrm>
            <a:off x="732063" y="3437635"/>
            <a:ext cx="7445624" cy="707886"/>
          </a:xfrm>
          <a:prstGeom prst="rect">
            <a:avLst/>
          </a:prstGeom>
          <a:solidFill>
            <a:schemeClr val="lt1"/>
          </a:solidFill>
          <a:ln w="12700" cap="flat" cmpd="sng">
            <a:solidFill>
              <a:schemeClr val="accent2"/>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000" b="1">
                <a:solidFill>
                  <a:srgbClr val="435417"/>
                </a:solidFill>
                <a:latin typeface="Candara"/>
                <a:ea typeface="Candara"/>
                <a:cs typeface="Candara"/>
                <a:sym typeface="Candara"/>
              </a:rPr>
              <a:t>Comprehensive games that allow players to acquire knowledge and skills applicable to real life</a:t>
            </a:r>
            <a:endParaRPr/>
          </a:p>
        </p:txBody>
      </p:sp>
      <p:sp>
        <p:nvSpPr>
          <p:cNvPr id="310" name="Google Shape;310;p11"/>
          <p:cNvSpPr/>
          <p:nvPr/>
        </p:nvSpPr>
        <p:spPr>
          <a:xfrm>
            <a:off x="2107918" y="3028890"/>
            <a:ext cx="4693914" cy="400110"/>
          </a:xfrm>
          <a:prstGeom prst="rect">
            <a:avLst/>
          </a:prstGeom>
          <a:noFill/>
          <a:ln>
            <a:noFill/>
          </a:ln>
        </p:spPr>
        <p:txBody>
          <a:bodyPr spcFirstLastPara="1" wrap="square" lIns="91425" tIns="45700" rIns="91425" bIns="45700" anchor="t" anchorCtr="0">
            <a:spAutoFit/>
          </a:bodyPr>
          <a:lstStyle/>
          <a:p>
            <a:pPr marL="0" marR="0" lvl="1" indent="0" algn="ctr" rtl="0">
              <a:spcBef>
                <a:spcPts val="0"/>
              </a:spcBef>
              <a:spcAft>
                <a:spcPts val="0"/>
              </a:spcAft>
              <a:buNone/>
            </a:pPr>
            <a:r>
              <a:rPr lang="es-ES" sz="2000" b="1" i="0" u="none" strike="noStrike" cap="none">
                <a:solidFill>
                  <a:srgbClr val="FABE75"/>
                </a:solidFill>
                <a:latin typeface="Candara"/>
                <a:ea typeface="Candara"/>
                <a:cs typeface="Candara"/>
                <a:sym typeface="Candara"/>
              </a:rPr>
              <a:t>Term coined by Clark C. Abt in 1970.</a:t>
            </a:r>
            <a:endParaRPr/>
          </a:p>
        </p:txBody>
      </p:sp>
      <p:sp>
        <p:nvSpPr>
          <p:cNvPr id="311" name="Google Shape;311;p11"/>
          <p:cNvSpPr/>
          <p:nvPr/>
        </p:nvSpPr>
        <p:spPr>
          <a:xfrm>
            <a:off x="533661" y="4801532"/>
            <a:ext cx="1574257" cy="156966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400">
                <a:solidFill>
                  <a:schemeClr val="lt1"/>
                </a:solidFill>
                <a:latin typeface="Candara"/>
                <a:ea typeface="Candara"/>
                <a:cs typeface="Candara"/>
                <a:sym typeface="Candara"/>
              </a:rPr>
              <a:t>Other benefits</a:t>
            </a:r>
            <a:endParaRPr/>
          </a:p>
        </p:txBody>
      </p:sp>
      <p:grpSp>
        <p:nvGrpSpPr>
          <p:cNvPr id="312" name="Google Shape;312;p11"/>
          <p:cNvGrpSpPr/>
          <p:nvPr/>
        </p:nvGrpSpPr>
        <p:grpSpPr>
          <a:xfrm>
            <a:off x="-1148354" y="3819346"/>
            <a:ext cx="9294280" cy="3479305"/>
            <a:chOff x="-2916194" y="-449286"/>
            <a:chExt cx="9294280" cy="3479305"/>
          </a:xfrm>
        </p:grpSpPr>
        <p:sp>
          <p:nvSpPr>
            <p:cNvPr id="313" name="Google Shape;313;p11"/>
            <p:cNvSpPr/>
            <p:nvPr/>
          </p:nvSpPr>
          <p:spPr>
            <a:xfrm>
              <a:off x="-2916194" y="-449286"/>
              <a:ext cx="3479305" cy="3479305"/>
            </a:xfrm>
            <a:prstGeom prst="blockArc">
              <a:avLst>
                <a:gd name="adj1" fmla="val 18900000"/>
                <a:gd name="adj2" fmla="val 2700000"/>
                <a:gd name="adj3" fmla="val 621"/>
              </a:avLst>
            </a:prstGeom>
            <a:noFill/>
            <a:ln w="12700" cap="flat" cmpd="sng">
              <a:solidFill>
                <a:schemeClr val="accent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11"/>
            <p:cNvSpPr/>
            <p:nvPr/>
          </p:nvSpPr>
          <p:spPr>
            <a:xfrm>
              <a:off x="211603" y="135901"/>
              <a:ext cx="6166483" cy="271699"/>
            </a:xfrm>
            <a:prstGeom prst="rect">
              <a:avLst/>
            </a:prstGeom>
            <a:solidFill>
              <a:srgbClr val="E1ECC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11"/>
            <p:cNvSpPr txBox="1"/>
            <p:nvPr/>
          </p:nvSpPr>
          <p:spPr>
            <a:xfrm>
              <a:off x="211603" y="135901"/>
              <a:ext cx="6166483" cy="271699"/>
            </a:xfrm>
            <a:prstGeom prst="rect">
              <a:avLst/>
            </a:prstGeom>
            <a:noFill/>
            <a:ln>
              <a:noFill/>
            </a:ln>
          </p:spPr>
          <p:txBody>
            <a:bodyPr spcFirstLastPara="1" wrap="square" lIns="215650" tIns="30475" rIns="30475" bIns="30475" anchor="ctr" anchorCtr="0">
              <a:noAutofit/>
            </a:bodyPr>
            <a:lstStyle/>
            <a:p>
              <a:pPr marL="0" marR="0" lvl="0" indent="0" algn="l" rtl="0">
                <a:lnSpc>
                  <a:spcPct val="90000"/>
                </a:lnSpc>
                <a:spcBef>
                  <a:spcPts val="0"/>
                </a:spcBef>
                <a:spcAft>
                  <a:spcPts val="0"/>
                </a:spcAft>
                <a:buClr>
                  <a:schemeClr val="dk1"/>
                </a:buClr>
                <a:buSzPts val="1200"/>
                <a:buFont typeface="Candara"/>
                <a:buNone/>
              </a:pPr>
              <a:r>
                <a:rPr lang="es-ES" sz="1200" b="1">
                  <a:solidFill>
                    <a:schemeClr val="dk1"/>
                  </a:solidFill>
                  <a:latin typeface="Candara"/>
                  <a:ea typeface="Candara"/>
                  <a:cs typeface="Candara"/>
                  <a:sym typeface="Candara"/>
                </a:rPr>
                <a:t>Motivation and fun</a:t>
              </a:r>
              <a:endParaRPr/>
            </a:p>
          </p:txBody>
        </p:sp>
        <p:sp>
          <p:nvSpPr>
            <p:cNvPr id="316" name="Google Shape;316;p11"/>
            <p:cNvSpPr/>
            <p:nvPr/>
          </p:nvSpPr>
          <p:spPr>
            <a:xfrm>
              <a:off x="41790" y="101938"/>
              <a:ext cx="339624" cy="339624"/>
            </a:xfrm>
            <a:prstGeom prst="ellipse">
              <a:avLst/>
            </a:prstGeom>
            <a:solidFill>
              <a:schemeClr val="lt1"/>
            </a:solidFill>
            <a:ln w="12700" cap="flat" cmpd="sng">
              <a:solidFill>
                <a:srgbClr val="E1ECC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11"/>
            <p:cNvSpPr/>
            <p:nvPr/>
          </p:nvSpPr>
          <p:spPr>
            <a:xfrm>
              <a:off x="435094" y="543399"/>
              <a:ext cx="5942992" cy="271699"/>
            </a:xfrm>
            <a:prstGeom prst="rect">
              <a:avLst/>
            </a:prstGeom>
            <a:solidFill>
              <a:srgbClr val="CAF2C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11"/>
            <p:cNvSpPr txBox="1"/>
            <p:nvPr/>
          </p:nvSpPr>
          <p:spPr>
            <a:xfrm>
              <a:off x="435094" y="543399"/>
              <a:ext cx="5942992" cy="271699"/>
            </a:xfrm>
            <a:prstGeom prst="rect">
              <a:avLst/>
            </a:prstGeom>
            <a:noFill/>
            <a:ln>
              <a:noFill/>
            </a:ln>
          </p:spPr>
          <p:txBody>
            <a:bodyPr spcFirstLastPara="1" wrap="square" lIns="215650" tIns="30475" rIns="30475" bIns="30475" anchor="ctr" anchorCtr="0">
              <a:noAutofit/>
            </a:bodyPr>
            <a:lstStyle/>
            <a:p>
              <a:pPr marL="0" marR="0" lvl="0" indent="0" algn="l" rtl="0">
                <a:lnSpc>
                  <a:spcPct val="90000"/>
                </a:lnSpc>
                <a:spcBef>
                  <a:spcPts val="0"/>
                </a:spcBef>
                <a:spcAft>
                  <a:spcPts val="0"/>
                </a:spcAft>
                <a:buClr>
                  <a:schemeClr val="dk1"/>
                </a:buClr>
                <a:buSzPts val="1200"/>
                <a:buFont typeface="Candara"/>
                <a:buNone/>
              </a:pPr>
              <a:r>
                <a:rPr lang="es-ES" sz="1200" b="1">
                  <a:solidFill>
                    <a:schemeClr val="dk1"/>
                  </a:solidFill>
                  <a:latin typeface="Candara"/>
                  <a:ea typeface="Candara"/>
                  <a:cs typeface="Candara"/>
                  <a:sym typeface="Candara"/>
                </a:rPr>
                <a:t>Deep connection with educational content</a:t>
              </a:r>
              <a:endParaRPr sz="1200" b="1">
                <a:solidFill>
                  <a:schemeClr val="dk1"/>
                </a:solidFill>
                <a:latin typeface="Candara"/>
                <a:ea typeface="Candara"/>
                <a:cs typeface="Candara"/>
                <a:sym typeface="Candara"/>
              </a:endParaRPr>
            </a:p>
          </p:txBody>
        </p:sp>
        <p:sp>
          <p:nvSpPr>
            <p:cNvPr id="319" name="Google Shape;319;p11"/>
            <p:cNvSpPr/>
            <p:nvPr/>
          </p:nvSpPr>
          <p:spPr>
            <a:xfrm>
              <a:off x="265282" y="509436"/>
              <a:ext cx="339624" cy="339624"/>
            </a:xfrm>
            <a:prstGeom prst="ellipse">
              <a:avLst/>
            </a:prstGeom>
            <a:solidFill>
              <a:schemeClr val="lt1"/>
            </a:solidFill>
            <a:ln w="12700" cap="flat" cmpd="sng">
              <a:solidFill>
                <a:srgbClr val="CAF2CA"/>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11"/>
            <p:cNvSpPr/>
            <p:nvPr/>
          </p:nvSpPr>
          <p:spPr>
            <a:xfrm>
              <a:off x="537291" y="950896"/>
              <a:ext cx="5840795" cy="271699"/>
            </a:xfrm>
            <a:prstGeom prst="rect">
              <a:avLst/>
            </a:prstGeom>
            <a:solidFill>
              <a:srgbClr val="D5F7E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11"/>
            <p:cNvSpPr txBox="1"/>
            <p:nvPr/>
          </p:nvSpPr>
          <p:spPr>
            <a:xfrm>
              <a:off x="537291" y="950896"/>
              <a:ext cx="5840795" cy="271699"/>
            </a:xfrm>
            <a:prstGeom prst="rect">
              <a:avLst/>
            </a:prstGeom>
            <a:noFill/>
            <a:ln>
              <a:noFill/>
            </a:ln>
          </p:spPr>
          <p:txBody>
            <a:bodyPr spcFirstLastPara="1" wrap="square" lIns="215650" tIns="30475" rIns="30475" bIns="30475" anchor="ctr" anchorCtr="0">
              <a:noAutofit/>
            </a:bodyPr>
            <a:lstStyle/>
            <a:p>
              <a:pPr marL="0" marR="0" lvl="0" indent="0" algn="l" rtl="0">
                <a:lnSpc>
                  <a:spcPct val="90000"/>
                </a:lnSpc>
                <a:spcBef>
                  <a:spcPts val="0"/>
                </a:spcBef>
                <a:spcAft>
                  <a:spcPts val="0"/>
                </a:spcAft>
                <a:buClr>
                  <a:schemeClr val="dk1"/>
                </a:buClr>
                <a:buSzPts val="1200"/>
                <a:buFont typeface="Candara"/>
                <a:buNone/>
              </a:pPr>
              <a:r>
                <a:rPr lang="es-ES" sz="1200" b="1">
                  <a:solidFill>
                    <a:schemeClr val="dk1"/>
                  </a:solidFill>
                  <a:latin typeface="Candara"/>
                  <a:ea typeface="Candara"/>
                  <a:cs typeface="Candara"/>
                  <a:sym typeface="Candara"/>
                </a:rPr>
                <a:t>Increased understanding and knowledge acquisition</a:t>
              </a:r>
              <a:endParaRPr sz="1200" b="1">
                <a:solidFill>
                  <a:schemeClr val="dk1"/>
                </a:solidFill>
                <a:latin typeface="Candara"/>
                <a:ea typeface="Candara"/>
                <a:cs typeface="Candara"/>
                <a:sym typeface="Candara"/>
              </a:endParaRPr>
            </a:p>
          </p:txBody>
        </p:sp>
        <p:sp>
          <p:nvSpPr>
            <p:cNvPr id="322" name="Google Shape;322;p11"/>
            <p:cNvSpPr/>
            <p:nvPr/>
          </p:nvSpPr>
          <p:spPr>
            <a:xfrm>
              <a:off x="367479" y="916934"/>
              <a:ext cx="339624" cy="339624"/>
            </a:xfrm>
            <a:prstGeom prst="ellipse">
              <a:avLst/>
            </a:prstGeom>
            <a:solidFill>
              <a:schemeClr val="lt1"/>
            </a:solidFill>
            <a:ln w="12700" cap="flat" cmpd="sng">
              <a:solidFill>
                <a:srgbClr val="D5F7E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11"/>
            <p:cNvSpPr/>
            <p:nvPr/>
          </p:nvSpPr>
          <p:spPr>
            <a:xfrm>
              <a:off x="537291" y="1358136"/>
              <a:ext cx="5840795" cy="271699"/>
            </a:xfrm>
            <a:prstGeom prst="rect">
              <a:avLst/>
            </a:prstGeom>
            <a:solidFill>
              <a:srgbClr val="E0EDF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11"/>
            <p:cNvSpPr txBox="1"/>
            <p:nvPr/>
          </p:nvSpPr>
          <p:spPr>
            <a:xfrm>
              <a:off x="537291" y="1358136"/>
              <a:ext cx="5840795" cy="271699"/>
            </a:xfrm>
            <a:prstGeom prst="rect">
              <a:avLst/>
            </a:prstGeom>
            <a:noFill/>
            <a:ln>
              <a:noFill/>
            </a:ln>
          </p:spPr>
          <p:txBody>
            <a:bodyPr spcFirstLastPara="1" wrap="square" lIns="215650" tIns="30475" rIns="30475" bIns="30475" anchor="ctr" anchorCtr="0">
              <a:noAutofit/>
            </a:bodyPr>
            <a:lstStyle/>
            <a:p>
              <a:pPr marL="0" marR="0" lvl="0" indent="0" algn="l" rtl="0">
                <a:lnSpc>
                  <a:spcPct val="90000"/>
                </a:lnSpc>
                <a:spcBef>
                  <a:spcPts val="0"/>
                </a:spcBef>
                <a:spcAft>
                  <a:spcPts val="0"/>
                </a:spcAft>
                <a:buClr>
                  <a:schemeClr val="dk1"/>
                </a:buClr>
                <a:buSzPts val="1200"/>
                <a:buFont typeface="Candara"/>
                <a:buNone/>
              </a:pPr>
              <a:r>
                <a:rPr lang="es-ES" sz="1200" b="1">
                  <a:solidFill>
                    <a:schemeClr val="dk1"/>
                  </a:solidFill>
                  <a:latin typeface="Candara"/>
                  <a:ea typeface="Candara"/>
                  <a:cs typeface="Candara"/>
                  <a:sym typeface="Candara"/>
                </a:rPr>
                <a:t>Significant learning</a:t>
              </a:r>
              <a:endParaRPr sz="1200" b="1">
                <a:solidFill>
                  <a:schemeClr val="dk1"/>
                </a:solidFill>
                <a:latin typeface="Candara"/>
                <a:ea typeface="Candara"/>
                <a:cs typeface="Candara"/>
                <a:sym typeface="Candara"/>
              </a:endParaRPr>
            </a:p>
          </p:txBody>
        </p:sp>
        <p:sp>
          <p:nvSpPr>
            <p:cNvPr id="325" name="Google Shape;325;p11"/>
            <p:cNvSpPr/>
            <p:nvPr/>
          </p:nvSpPr>
          <p:spPr>
            <a:xfrm>
              <a:off x="367479" y="1324174"/>
              <a:ext cx="339624" cy="339624"/>
            </a:xfrm>
            <a:prstGeom prst="ellipse">
              <a:avLst/>
            </a:prstGeom>
            <a:solidFill>
              <a:schemeClr val="lt1"/>
            </a:solidFill>
            <a:ln w="12700" cap="flat" cmpd="sng">
              <a:solidFill>
                <a:srgbClr val="E0EDFB"/>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11"/>
            <p:cNvSpPr/>
            <p:nvPr/>
          </p:nvSpPr>
          <p:spPr>
            <a:xfrm>
              <a:off x="435094" y="1765634"/>
              <a:ext cx="5942992" cy="271699"/>
            </a:xfrm>
            <a:prstGeom prst="rect">
              <a:avLst/>
            </a:prstGeom>
            <a:solidFill>
              <a:srgbClr val="F1EDF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11"/>
            <p:cNvSpPr txBox="1"/>
            <p:nvPr/>
          </p:nvSpPr>
          <p:spPr>
            <a:xfrm>
              <a:off x="435094" y="1765634"/>
              <a:ext cx="5942992" cy="271699"/>
            </a:xfrm>
            <a:prstGeom prst="rect">
              <a:avLst/>
            </a:prstGeom>
            <a:noFill/>
            <a:ln>
              <a:noFill/>
            </a:ln>
          </p:spPr>
          <p:txBody>
            <a:bodyPr spcFirstLastPara="1" wrap="square" lIns="215650" tIns="30475" rIns="30475" bIns="30475" anchor="ctr" anchorCtr="0">
              <a:noAutofit/>
            </a:bodyPr>
            <a:lstStyle/>
            <a:p>
              <a:pPr marL="0" marR="0" lvl="0" indent="0" algn="l" rtl="0">
                <a:lnSpc>
                  <a:spcPct val="90000"/>
                </a:lnSpc>
                <a:spcBef>
                  <a:spcPts val="0"/>
                </a:spcBef>
                <a:spcAft>
                  <a:spcPts val="0"/>
                </a:spcAft>
                <a:buClr>
                  <a:schemeClr val="dk1"/>
                </a:buClr>
                <a:buSzPts val="1200"/>
                <a:buFont typeface="Candara"/>
                <a:buNone/>
              </a:pPr>
              <a:r>
                <a:rPr lang="es-ES" sz="1200" b="1">
                  <a:solidFill>
                    <a:schemeClr val="dk1"/>
                  </a:solidFill>
                  <a:latin typeface="Candara"/>
                  <a:ea typeface="Candara"/>
                  <a:cs typeface="Candara"/>
                  <a:sym typeface="Candara"/>
                </a:rPr>
                <a:t>Improved learning of specific skills</a:t>
              </a:r>
              <a:endParaRPr/>
            </a:p>
          </p:txBody>
        </p:sp>
        <p:sp>
          <p:nvSpPr>
            <p:cNvPr id="328" name="Google Shape;328;p11"/>
            <p:cNvSpPr/>
            <p:nvPr/>
          </p:nvSpPr>
          <p:spPr>
            <a:xfrm>
              <a:off x="265282" y="1731671"/>
              <a:ext cx="339624" cy="339624"/>
            </a:xfrm>
            <a:prstGeom prst="ellipse">
              <a:avLst/>
            </a:prstGeom>
            <a:solidFill>
              <a:schemeClr val="lt1"/>
            </a:solidFill>
            <a:ln w="12700" cap="flat" cmpd="sng">
              <a:solidFill>
                <a:srgbClr val="F1EDF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11"/>
            <p:cNvSpPr/>
            <p:nvPr/>
          </p:nvSpPr>
          <p:spPr>
            <a:xfrm>
              <a:off x="211603" y="2173132"/>
              <a:ext cx="6166483" cy="271699"/>
            </a:xfrm>
            <a:prstGeom prst="rect">
              <a:avLst/>
            </a:prstGeom>
            <a:solidFill>
              <a:srgbClr val="FEFCFE"/>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11"/>
            <p:cNvSpPr txBox="1"/>
            <p:nvPr/>
          </p:nvSpPr>
          <p:spPr>
            <a:xfrm>
              <a:off x="211603" y="2173132"/>
              <a:ext cx="6166483" cy="271699"/>
            </a:xfrm>
            <a:prstGeom prst="rect">
              <a:avLst/>
            </a:prstGeom>
            <a:noFill/>
            <a:ln>
              <a:noFill/>
            </a:ln>
          </p:spPr>
          <p:txBody>
            <a:bodyPr spcFirstLastPara="1" wrap="square" lIns="215650" tIns="30475" rIns="30475" bIns="30475" anchor="ctr" anchorCtr="0">
              <a:noAutofit/>
            </a:bodyPr>
            <a:lstStyle/>
            <a:p>
              <a:pPr marL="0" marR="0" lvl="0" indent="0" algn="l" rtl="0">
                <a:lnSpc>
                  <a:spcPct val="90000"/>
                </a:lnSpc>
                <a:spcBef>
                  <a:spcPts val="0"/>
                </a:spcBef>
                <a:spcAft>
                  <a:spcPts val="0"/>
                </a:spcAft>
                <a:buClr>
                  <a:schemeClr val="dk1"/>
                </a:buClr>
                <a:buSzPts val="1200"/>
                <a:buFont typeface="Candara"/>
                <a:buNone/>
              </a:pPr>
              <a:r>
                <a:rPr lang="es-ES" sz="1200" b="1">
                  <a:solidFill>
                    <a:schemeClr val="dk1"/>
                  </a:solidFill>
                  <a:latin typeface="Candara"/>
                  <a:ea typeface="Candara"/>
                  <a:cs typeface="Candara"/>
                  <a:sym typeface="Candara"/>
                </a:rPr>
                <a:t>Innovation in training processes</a:t>
              </a:r>
              <a:endParaRPr/>
            </a:p>
          </p:txBody>
        </p:sp>
        <p:sp>
          <p:nvSpPr>
            <p:cNvPr id="331" name="Google Shape;331;p11"/>
            <p:cNvSpPr/>
            <p:nvPr/>
          </p:nvSpPr>
          <p:spPr>
            <a:xfrm>
              <a:off x="41790" y="2139169"/>
              <a:ext cx="339624" cy="339624"/>
            </a:xfrm>
            <a:prstGeom prst="ellipse">
              <a:avLst/>
            </a:prstGeom>
            <a:solidFill>
              <a:schemeClr val="lt1"/>
            </a:solidFill>
            <a:ln w="12700" cap="flat" cmpd="sng">
              <a:solidFill>
                <a:srgbClr val="FEFCFE"/>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32" name="Google Shape;332;p11"/>
          <p:cNvPicPr preferRelativeResize="0"/>
          <p:nvPr/>
        </p:nvPicPr>
        <p:blipFill rotWithShape="1">
          <a:blip r:embed="rId3">
            <a:alphaModFix/>
          </a:blip>
          <a:srcRect t="706" b="705"/>
          <a:stretch/>
        </p:blipFill>
        <p:spPr>
          <a:xfrm>
            <a:off x="8637072" y="3056056"/>
            <a:ext cx="3402086" cy="2222049"/>
          </a:xfrm>
          <a:prstGeom prst="rect">
            <a:avLst/>
          </a:prstGeom>
          <a:noFill/>
          <a:ln>
            <a:noFill/>
          </a:ln>
        </p:spPr>
      </p:pic>
      <p:pic>
        <p:nvPicPr>
          <p:cNvPr id="31" name="Google Shape;142;p3">
            <a:extLst>
              <a:ext uri="{FF2B5EF4-FFF2-40B4-BE49-F238E27FC236}">
                <a16:creationId xmlns:a16="http://schemas.microsoft.com/office/drawing/2014/main" id="{756512D5-F155-8047-801A-8594D50DB20D}"/>
              </a:ext>
            </a:extLst>
          </p:cNvPr>
          <p:cNvPicPr preferRelativeResize="0"/>
          <p:nvPr/>
        </p:nvPicPr>
        <p:blipFill rotWithShape="1">
          <a:blip r:embed="rId4">
            <a:alphaModFix/>
          </a:blip>
          <a:srcRect/>
          <a:stretch/>
        </p:blipFill>
        <p:spPr>
          <a:xfrm>
            <a:off x="10744123" y="-263876"/>
            <a:ext cx="1877667" cy="217067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12"/>
          <p:cNvSpPr txBox="1">
            <a:spLocks noGrp="1"/>
          </p:cNvSpPr>
          <p:nvPr>
            <p:ph type="title"/>
          </p:nvPr>
        </p:nvSpPr>
        <p:spPr>
          <a:xfrm>
            <a:off x="8637072" y="1270643"/>
            <a:ext cx="3286000"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ct val="100000"/>
              <a:buFont typeface="Candara"/>
              <a:buNone/>
            </a:pPr>
            <a:br>
              <a:rPr lang="es-ES" dirty="0"/>
            </a:br>
            <a:br>
              <a:rPr lang="es-ES" dirty="0"/>
            </a:br>
            <a:br>
              <a:rPr lang="es-ES" dirty="0"/>
            </a:br>
            <a:br>
              <a:rPr lang="es-ES" dirty="0"/>
            </a:br>
            <a:br>
              <a:rPr lang="es-ES" dirty="0"/>
            </a:br>
            <a:br>
              <a:rPr lang="es-ES" dirty="0"/>
            </a:br>
            <a:br>
              <a:rPr lang="es-ES" dirty="0"/>
            </a:br>
            <a:br>
              <a:rPr lang="es-ES" dirty="0"/>
            </a:br>
            <a:br>
              <a:rPr lang="es-ES" dirty="0"/>
            </a:br>
            <a:br>
              <a:rPr lang="es-ES" dirty="0"/>
            </a:br>
            <a:br>
              <a:rPr lang="es-ES" dirty="0"/>
            </a:br>
            <a:br>
              <a:rPr lang="es-ES" dirty="0"/>
            </a:br>
            <a:r>
              <a:rPr lang="es-ES" dirty="0" err="1"/>
              <a:t>Lesson</a:t>
            </a:r>
            <a:r>
              <a:rPr lang="es-ES" dirty="0"/>
              <a:t> 2: </a:t>
            </a:r>
            <a:r>
              <a:rPr lang="es-ES" dirty="0" err="1"/>
              <a:t>What</a:t>
            </a:r>
            <a:r>
              <a:rPr lang="es-ES" dirty="0"/>
              <a:t> </a:t>
            </a:r>
            <a:r>
              <a:rPr lang="es-ES" dirty="0" err="1"/>
              <a:t>is</a:t>
            </a:r>
            <a:r>
              <a:rPr lang="es-ES" dirty="0"/>
              <a:t> </a:t>
            </a:r>
            <a:r>
              <a:rPr lang="es-ES" dirty="0" err="1"/>
              <a:t>not</a:t>
            </a:r>
            <a:r>
              <a:rPr lang="es-ES" dirty="0"/>
              <a:t> </a:t>
            </a:r>
            <a:r>
              <a:rPr lang="es-ES" dirty="0" err="1"/>
              <a:t>Gamification</a:t>
            </a:r>
            <a:r>
              <a:rPr lang="es-ES" dirty="0"/>
              <a:t>?</a:t>
            </a:r>
            <a:br>
              <a:rPr lang="es-ES" dirty="0"/>
            </a:br>
            <a:endParaRPr dirty="0"/>
          </a:p>
        </p:txBody>
      </p:sp>
      <p:sp>
        <p:nvSpPr>
          <p:cNvPr id="339" name="Google Shape;339;p12"/>
          <p:cNvSpPr txBox="1">
            <a:spLocks noGrp="1"/>
          </p:cNvSpPr>
          <p:nvPr>
            <p:ph type="body" idx="1"/>
          </p:nvPr>
        </p:nvSpPr>
        <p:spPr>
          <a:xfrm>
            <a:off x="1003610" y="1639229"/>
            <a:ext cx="6902532" cy="667091"/>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Clr>
                <a:schemeClr val="lt1"/>
              </a:buClr>
              <a:buSzPts val="4000"/>
              <a:buChar char="●"/>
            </a:pPr>
            <a:r>
              <a:rPr lang="es-ES" sz="4000">
                <a:solidFill>
                  <a:srgbClr val="B9D66D"/>
                </a:solidFill>
                <a:latin typeface="Aharoni"/>
                <a:ea typeface="Aharoni"/>
                <a:cs typeface="Aharoni"/>
                <a:sym typeface="Aharoni"/>
              </a:rPr>
              <a:t>SERIOUS GAMES</a:t>
            </a:r>
            <a:endParaRPr/>
          </a:p>
        </p:txBody>
      </p:sp>
      <p:grpSp>
        <p:nvGrpSpPr>
          <p:cNvPr id="340" name="Google Shape;340;p12"/>
          <p:cNvGrpSpPr/>
          <p:nvPr/>
        </p:nvGrpSpPr>
        <p:grpSpPr>
          <a:xfrm>
            <a:off x="669259" y="2974945"/>
            <a:ext cx="7571227" cy="3454158"/>
            <a:chOff x="3793" y="0"/>
            <a:chExt cx="7571227" cy="3454158"/>
          </a:xfrm>
        </p:grpSpPr>
        <p:sp>
          <p:nvSpPr>
            <p:cNvPr id="341" name="Google Shape;341;p12"/>
            <p:cNvSpPr/>
            <p:nvPr/>
          </p:nvSpPr>
          <p:spPr>
            <a:xfrm>
              <a:off x="3793" y="0"/>
              <a:ext cx="3648784" cy="3454158"/>
            </a:xfrm>
            <a:prstGeom prst="roundRect">
              <a:avLst>
                <a:gd name="adj" fmla="val 10000"/>
              </a:avLst>
            </a:prstGeom>
            <a:solidFill>
              <a:srgbClr val="FBD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12"/>
            <p:cNvSpPr txBox="1"/>
            <p:nvPr/>
          </p:nvSpPr>
          <p:spPr>
            <a:xfrm>
              <a:off x="3793" y="0"/>
              <a:ext cx="3648784" cy="1036247"/>
            </a:xfrm>
            <a:prstGeom prst="rect">
              <a:avLst/>
            </a:prstGeom>
            <a:noFill/>
            <a:ln>
              <a:noFill/>
            </a:ln>
          </p:spPr>
          <p:txBody>
            <a:bodyPr spcFirstLastPara="1" wrap="square" lIns="121900" tIns="121900" rIns="121900" bIns="121900" anchor="ctr" anchorCtr="0">
              <a:noAutofit/>
            </a:bodyPr>
            <a:lstStyle/>
            <a:p>
              <a:pPr marL="0" marR="0" lvl="0" indent="0" algn="ctr" rtl="0">
                <a:lnSpc>
                  <a:spcPct val="90000"/>
                </a:lnSpc>
                <a:spcBef>
                  <a:spcPts val="0"/>
                </a:spcBef>
                <a:spcAft>
                  <a:spcPts val="0"/>
                </a:spcAft>
                <a:buClr>
                  <a:srgbClr val="435417"/>
                </a:buClr>
                <a:buSzPts val="3200"/>
                <a:buFont typeface="Candara"/>
                <a:buNone/>
              </a:pPr>
              <a:r>
                <a:rPr lang="es-ES" sz="3200" b="1">
                  <a:solidFill>
                    <a:srgbClr val="435417"/>
                  </a:solidFill>
                  <a:latin typeface="Candara"/>
                  <a:ea typeface="Candara"/>
                  <a:cs typeface="Candara"/>
                  <a:sym typeface="Candara"/>
                </a:rPr>
                <a:t>GAMIFICATION</a:t>
              </a:r>
              <a:endParaRPr/>
            </a:p>
          </p:txBody>
        </p:sp>
        <p:sp>
          <p:nvSpPr>
            <p:cNvPr id="343" name="Google Shape;343;p12"/>
            <p:cNvSpPr/>
            <p:nvPr/>
          </p:nvSpPr>
          <p:spPr>
            <a:xfrm>
              <a:off x="368671" y="1036331"/>
              <a:ext cx="2919027" cy="503197"/>
            </a:xfrm>
            <a:prstGeom prst="roundRect">
              <a:avLst>
                <a:gd name="adj" fmla="val 10000"/>
              </a:avLst>
            </a:prstGeom>
            <a:solidFill>
              <a:schemeClr val="lt1"/>
            </a:solidFill>
            <a:ln w="12700" cap="flat" cmpd="sng">
              <a:solidFill>
                <a:srgbClr val="DE8517"/>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12"/>
            <p:cNvSpPr txBox="1"/>
            <p:nvPr/>
          </p:nvSpPr>
          <p:spPr>
            <a:xfrm>
              <a:off x="383409" y="1051069"/>
              <a:ext cx="2889551" cy="473721"/>
            </a:xfrm>
            <a:prstGeom prst="rect">
              <a:avLst/>
            </a:prstGeom>
            <a:noFill/>
            <a:ln>
              <a:noFill/>
            </a:ln>
          </p:spPr>
          <p:txBody>
            <a:bodyPr spcFirstLastPara="1" wrap="square" lIns="30475" tIns="22850" rIns="30475" bIns="22850" anchor="ctr" anchorCtr="0">
              <a:noAutofit/>
            </a:bodyPr>
            <a:lstStyle/>
            <a:p>
              <a:pPr marL="0" marR="0" lvl="0" indent="0" algn="ctr" rtl="0">
                <a:lnSpc>
                  <a:spcPct val="90000"/>
                </a:lnSpc>
                <a:spcBef>
                  <a:spcPts val="0"/>
                </a:spcBef>
                <a:spcAft>
                  <a:spcPts val="0"/>
                </a:spcAft>
                <a:buClr>
                  <a:schemeClr val="lt1"/>
                </a:buClr>
                <a:buSzPts val="1200"/>
                <a:buFont typeface="Candara"/>
                <a:buNone/>
              </a:pPr>
              <a:r>
                <a:rPr lang="es-ES" sz="1200">
                  <a:solidFill>
                    <a:schemeClr val="lt1"/>
                  </a:solidFill>
                  <a:latin typeface="Candara"/>
                  <a:ea typeface="Candara"/>
                  <a:cs typeface="Candara"/>
                  <a:sym typeface="Candara"/>
                </a:rPr>
                <a:t>Main objective learning through a fun experience</a:t>
              </a:r>
              <a:endParaRPr/>
            </a:p>
          </p:txBody>
        </p:sp>
        <p:sp>
          <p:nvSpPr>
            <p:cNvPr id="345" name="Google Shape;345;p12"/>
            <p:cNvSpPr/>
            <p:nvPr/>
          </p:nvSpPr>
          <p:spPr>
            <a:xfrm>
              <a:off x="368671" y="1616943"/>
              <a:ext cx="2919027" cy="503197"/>
            </a:xfrm>
            <a:prstGeom prst="roundRect">
              <a:avLst>
                <a:gd name="adj" fmla="val 10000"/>
              </a:avLst>
            </a:prstGeom>
            <a:solidFill>
              <a:schemeClr val="lt1"/>
            </a:solidFill>
            <a:ln w="12700" cap="flat" cmpd="sng">
              <a:solidFill>
                <a:srgbClr val="DE8517"/>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12"/>
            <p:cNvSpPr txBox="1"/>
            <p:nvPr/>
          </p:nvSpPr>
          <p:spPr>
            <a:xfrm>
              <a:off x="383409" y="1631681"/>
              <a:ext cx="2889551" cy="473721"/>
            </a:xfrm>
            <a:prstGeom prst="rect">
              <a:avLst/>
            </a:prstGeom>
            <a:noFill/>
            <a:ln>
              <a:noFill/>
            </a:ln>
          </p:spPr>
          <p:txBody>
            <a:bodyPr spcFirstLastPara="1" wrap="square" lIns="30475" tIns="22850" rIns="30475" bIns="22850" anchor="ctr" anchorCtr="0">
              <a:noAutofit/>
            </a:bodyPr>
            <a:lstStyle/>
            <a:p>
              <a:pPr marL="0" marR="0" lvl="0" indent="0" algn="ctr" rtl="0">
                <a:lnSpc>
                  <a:spcPct val="90000"/>
                </a:lnSpc>
                <a:spcBef>
                  <a:spcPts val="0"/>
                </a:spcBef>
                <a:spcAft>
                  <a:spcPts val="0"/>
                </a:spcAft>
                <a:buClr>
                  <a:schemeClr val="lt1"/>
                </a:buClr>
                <a:buSzPts val="1200"/>
                <a:buFont typeface="Candara"/>
                <a:buNone/>
              </a:pPr>
              <a:r>
                <a:rPr lang="es-ES" sz="1200" b="0" i="0" u="none" strike="noStrike">
                  <a:solidFill>
                    <a:schemeClr val="lt1"/>
                  </a:solidFill>
                  <a:latin typeface="Candara"/>
                  <a:ea typeface="Candara"/>
                  <a:cs typeface="Candara"/>
                  <a:sym typeface="Candara"/>
                </a:rPr>
                <a:t>It is not a complete game, what it does is to endow an activity with the characteristics of games.</a:t>
              </a:r>
              <a:endParaRPr sz="1200">
                <a:solidFill>
                  <a:schemeClr val="lt1"/>
                </a:solidFill>
                <a:latin typeface="Candara"/>
                <a:ea typeface="Candara"/>
                <a:cs typeface="Candara"/>
                <a:sym typeface="Candara"/>
              </a:endParaRPr>
            </a:p>
          </p:txBody>
        </p:sp>
        <p:sp>
          <p:nvSpPr>
            <p:cNvPr id="347" name="Google Shape;347;p12"/>
            <p:cNvSpPr/>
            <p:nvPr/>
          </p:nvSpPr>
          <p:spPr>
            <a:xfrm>
              <a:off x="368671" y="2197556"/>
              <a:ext cx="2919027" cy="503197"/>
            </a:xfrm>
            <a:prstGeom prst="roundRect">
              <a:avLst>
                <a:gd name="adj" fmla="val 10000"/>
              </a:avLst>
            </a:prstGeom>
            <a:solidFill>
              <a:schemeClr val="lt1"/>
            </a:solidFill>
            <a:ln w="12700" cap="flat" cmpd="sng">
              <a:solidFill>
                <a:srgbClr val="DE8517"/>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12"/>
            <p:cNvSpPr txBox="1"/>
            <p:nvPr/>
          </p:nvSpPr>
          <p:spPr>
            <a:xfrm>
              <a:off x="383409" y="2212294"/>
              <a:ext cx="2889551" cy="473721"/>
            </a:xfrm>
            <a:prstGeom prst="rect">
              <a:avLst/>
            </a:prstGeom>
            <a:noFill/>
            <a:ln>
              <a:noFill/>
            </a:ln>
          </p:spPr>
          <p:txBody>
            <a:bodyPr spcFirstLastPara="1" wrap="square" lIns="30475" tIns="22850" rIns="30475" bIns="22850" anchor="ctr" anchorCtr="0">
              <a:noAutofit/>
            </a:bodyPr>
            <a:lstStyle/>
            <a:p>
              <a:pPr marL="0" marR="0" lvl="0" indent="0" algn="ctr" rtl="0">
                <a:lnSpc>
                  <a:spcPct val="90000"/>
                </a:lnSpc>
                <a:spcBef>
                  <a:spcPts val="0"/>
                </a:spcBef>
                <a:spcAft>
                  <a:spcPts val="0"/>
                </a:spcAft>
                <a:buClr>
                  <a:schemeClr val="lt1"/>
                </a:buClr>
                <a:buSzPts val="1200"/>
                <a:buFont typeface="Candara"/>
                <a:buNone/>
              </a:pPr>
              <a:r>
                <a:rPr lang="es-ES" sz="1200" b="0" i="0" u="none" strike="noStrike">
                  <a:solidFill>
                    <a:schemeClr val="lt1"/>
                  </a:solidFill>
                  <a:latin typeface="Candara"/>
                  <a:ea typeface="Candara"/>
                  <a:cs typeface="Candara"/>
                  <a:sym typeface="Candara"/>
                </a:rPr>
                <a:t>Generate extrinsic motivation (external rewards) and intrinsic motivation (own learning).</a:t>
              </a:r>
              <a:endParaRPr sz="1200">
                <a:solidFill>
                  <a:schemeClr val="lt1"/>
                </a:solidFill>
                <a:latin typeface="Candara"/>
                <a:ea typeface="Candara"/>
                <a:cs typeface="Candara"/>
                <a:sym typeface="Candara"/>
              </a:endParaRPr>
            </a:p>
          </p:txBody>
        </p:sp>
        <p:sp>
          <p:nvSpPr>
            <p:cNvPr id="349" name="Google Shape;349;p12"/>
            <p:cNvSpPr/>
            <p:nvPr/>
          </p:nvSpPr>
          <p:spPr>
            <a:xfrm>
              <a:off x="368671" y="2778168"/>
              <a:ext cx="2919027" cy="503197"/>
            </a:xfrm>
            <a:prstGeom prst="roundRect">
              <a:avLst>
                <a:gd name="adj" fmla="val 10000"/>
              </a:avLst>
            </a:prstGeom>
            <a:solidFill>
              <a:schemeClr val="lt1"/>
            </a:solidFill>
            <a:ln w="12700" cap="flat" cmpd="sng">
              <a:solidFill>
                <a:srgbClr val="DE8517"/>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12"/>
            <p:cNvSpPr txBox="1"/>
            <p:nvPr/>
          </p:nvSpPr>
          <p:spPr>
            <a:xfrm>
              <a:off x="383409" y="2792906"/>
              <a:ext cx="2889551" cy="473721"/>
            </a:xfrm>
            <a:prstGeom prst="rect">
              <a:avLst/>
            </a:prstGeom>
            <a:noFill/>
            <a:ln>
              <a:noFill/>
            </a:ln>
          </p:spPr>
          <p:txBody>
            <a:bodyPr spcFirstLastPara="1" wrap="square" lIns="30475" tIns="22850" rIns="30475" bIns="22850" anchor="ctr" anchorCtr="0">
              <a:noAutofit/>
            </a:bodyPr>
            <a:lstStyle/>
            <a:p>
              <a:pPr marL="0" marR="0" lvl="0" indent="0" algn="ctr" rtl="0">
                <a:lnSpc>
                  <a:spcPct val="90000"/>
                </a:lnSpc>
                <a:spcBef>
                  <a:spcPts val="0"/>
                </a:spcBef>
                <a:spcAft>
                  <a:spcPts val="0"/>
                </a:spcAft>
                <a:buClr>
                  <a:schemeClr val="lt1"/>
                </a:buClr>
                <a:buSzPts val="1200"/>
                <a:buFont typeface="Candara"/>
                <a:buNone/>
              </a:pPr>
              <a:r>
                <a:rPr lang="es-ES" sz="1200">
                  <a:solidFill>
                    <a:schemeClr val="lt1"/>
                  </a:solidFill>
                  <a:latin typeface="Candara"/>
                  <a:ea typeface="Candara"/>
                  <a:cs typeface="Candara"/>
                  <a:sym typeface="Candara"/>
                </a:rPr>
                <a:t>Versatility. Applicable to all educational levels and areas</a:t>
              </a:r>
              <a:endParaRPr/>
            </a:p>
          </p:txBody>
        </p:sp>
        <p:sp>
          <p:nvSpPr>
            <p:cNvPr id="351" name="Google Shape;351;p12"/>
            <p:cNvSpPr/>
            <p:nvPr/>
          </p:nvSpPr>
          <p:spPr>
            <a:xfrm>
              <a:off x="3926236" y="0"/>
              <a:ext cx="3648784" cy="3454158"/>
            </a:xfrm>
            <a:prstGeom prst="roundRect">
              <a:avLst>
                <a:gd name="adj" fmla="val 10000"/>
              </a:avLst>
            </a:prstGeom>
            <a:solidFill>
              <a:srgbClr val="FBDC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12"/>
            <p:cNvSpPr txBox="1"/>
            <p:nvPr/>
          </p:nvSpPr>
          <p:spPr>
            <a:xfrm>
              <a:off x="3926236" y="0"/>
              <a:ext cx="3648784" cy="1036247"/>
            </a:xfrm>
            <a:prstGeom prst="rect">
              <a:avLst/>
            </a:prstGeom>
            <a:noFill/>
            <a:ln>
              <a:noFill/>
            </a:ln>
          </p:spPr>
          <p:txBody>
            <a:bodyPr spcFirstLastPara="1" wrap="square" lIns="121900" tIns="121900" rIns="121900" bIns="121900" anchor="ctr" anchorCtr="0">
              <a:noAutofit/>
            </a:bodyPr>
            <a:lstStyle/>
            <a:p>
              <a:pPr marL="0" marR="0" lvl="0" indent="0" algn="ctr" rtl="0">
                <a:lnSpc>
                  <a:spcPct val="90000"/>
                </a:lnSpc>
                <a:spcBef>
                  <a:spcPts val="0"/>
                </a:spcBef>
                <a:spcAft>
                  <a:spcPts val="0"/>
                </a:spcAft>
                <a:buClr>
                  <a:srgbClr val="435417"/>
                </a:buClr>
                <a:buSzPts val="3200"/>
                <a:buFont typeface="Candara"/>
                <a:buNone/>
              </a:pPr>
              <a:r>
                <a:rPr lang="es-ES" sz="3200" b="1" i="0" u="none" strike="noStrike">
                  <a:solidFill>
                    <a:srgbClr val="435417"/>
                  </a:solidFill>
                  <a:latin typeface="Candara"/>
                  <a:ea typeface="Candara"/>
                  <a:cs typeface="Candara"/>
                  <a:sym typeface="Candara"/>
                </a:rPr>
                <a:t>SERIOUSGAMES</a:t>
              </a:r>
              <a:endParaRPr sz="3200" b="1">
                <a:solidFill>
                  <a:srgbClr val="435417"/>
                </a:solidFill>
                <a:latin typeface="Candara"/>
                <a:ea typeface="Candara"/>
                <a:cs typeface="Candara"/>
                <a:sym typeface="Candara"/>
              </a:endParaRPr>
            </a:p>
          </p:txBody>
        </p:sp>
        <p:sp>
          <p:nvSpPr>
            <p:cNvPr id="353" name="Google Shape;353;p12"/>
            <p:cNvSpPr/>
            <p:nvPr/>
          </p:nvSpPr>
          <p:spPr>
            <a:xfrm>
              <a:off x="4291115" y="1036331"/>
              <a:ext cx="2919027" cy="503197"/>
            </a:xfrm>
            <a:prstGeom prst="roundRect">
              <a:avLst>
                <a:gd name="adj" fmla="val 10000"/>
              </a:avLst>
            </a:prstGeom>
            <a:solidFill>
              <a:schemeClr val="lt1"/>
            </a:solidFill>
            <a:ln w="12700" cap="flat" cmpd="sng">
              <a:solidFill>
                <a:srgbClr val="DE8517"/>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12"/>
            <p:cNvSpPr txBox="1"/>
            <p:nvPr/>
          </p:nvSpPr>
          <p:spPr>
            <a:xfrm>
              <a:off x="4305853" y="1051069"/>
              <a:ext cx="2889551" cy="473721"/>
            </a:xfrm>
            <a:prstGeom prst="rect">
              <a:avLst/>
            </a:prstGeom>
            <a:noFill/>
            <a:ln>
              <a:noFill/>
            </a:ln>
          </p:spPr>
          <p:txBody>
            <a:bodyPr spcFirstLastPara="1" wrap="square" lIns="30475" tIns="22850" rIns="30475" bIns="22850" anchor="ctr" anchorCtr="0">
              <a:noAutofit/>
            </a:bodyPr>
            <a:lstStyle/>
            <a:p>
              <a:pPr marL="0" marR="0" lvl="0" indent="0" algn="ctr" rtl="0">
                <a:lnSpc>
                  <a:spcPct val="90000"/>
                </a:lnSpc>
                <a:spcBef>
                  <a:spcPts val="0"/>
                </a:spcBef>
                <a:spcAft>
                  <a:spcPts val="0"/>
                </a:spcAft>
                <a:buClr>
                  <a:schemeClr val="lt1"/>
                </a:buClr>
                <a:buSzPts val="1200"/>
                <a:buFont typeface="Candara"/>
                <a:buNone/>
              </a:pPr>
              <a:r>
                <a:rPr lang="es-ES" sz="1200">
                  <a:solidFill>
                    <a:schemeClr val="lt1"/>
                  </a:solidFill>
                  <a:latin typeface="Candara"/>
                  <a:ea typeface="Candara"/>
                  <a:cs typeface="Candara"/>
                  <a:sym typeface="Candara"/>
                </a:rPr>
                <a:t>Playful as well as educational objective</a:t>
              </a:r>
              <a:endParaRPr/>
            </a:p>
          </p:txBody>
        </p:sp>
        <p:sp>
          <p:nvSpPr>
            <p:cNvPr id="355" name="Google Shape;355;p12"/>
            <p:cNvSpPr/>
            <p:nvPr/>
          </p:nvSpPr>
          <p:spPr>
            <a:xfrm>
              <a:off x="4291115" y="1616943"/>
              <a:ext cx="2919027" cy="503197"/>
            </a:xfrm>
            <a:prstGeom prst="roundRect">
              <a:avLst>
                <a:gd name="adj" fmla="val 10000"/>
              </a:avLst>
            </a:prstGeom>
            <a:solidFill>
              <a:schemeClr val="lt1"/>
            </a:solidFill>
            <a:ln w="12700" cap="flat" cmpd="sng">
              <a:solidFill>
                <a:srgbClr val="DE8517"/>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12"/>
            <p:cNvSpPr txBox="1"/>
            <p:nvPr/>
          </p:nvSpPr>
          <p:spPr>
            <a:xfrm>
              <a:off x="4305853" y="1631681"/>
              <a:ext cx="2889551" cy="473721"/>
            </a:xfrm>
            <a:prstGeom prst="rect">
              <a:avLst/>
            </a:prstGeom>
            <a:noFill/>
            <a:ln>
              <a:noFill/>
            </a:ln>
          </p:spPr>
          <p:txBody>
            <a:bodyPr spcFirstLastPara="1" wrap="square" lIns="45700" tIns="34275" rIns="45700" bIns="34275" anchor="ctr" anchorCtr="0">
              <a:noAutofit/>
            </a:bodyPr>
            <a:lstStyle/>
            <a:p>
              <a:pPr marL="0" marR="0" lvl="0" indent="0" algn="ctr" rtl="0">
                <a:lnSpc>
                  <a:spcPct val="90000"/>
                </a:lnSpc>
                <a:spcBef>
                  <a:spcPts val="0"/>
                </a:spcBef>
                <a:spcAft>
                  <a:spcPts val="0"/>
                </a:spcAft>
                <a:buClr>
                  <a:schemeClr val="lt1"/>
                </a:buClr>
                <a:buSzPts val="1200"/>
                <a:buFont typeface="Candara"/>
                <a:buNone/>
              </a:pPr>
              <a:r>
                <a:rPr lang="es-ES" sz="1200" b="0" i="0" u="none" strike="noStrike">
                  <a:solidFill>
                    <a:schemeClr val="lt1"/>
                  </a:solidFill>
                  <a:latin typeface="Candara"/>
                  <a:ea typeface="Candara"/>
                  <a:cs typeface="Candara"/>
                  <a:sym typeface="Candara"/>
                </a:rPr>
                <a:t>Games with complete structure, narrative and game mechanics</a:t>
              </a:r>
              <a:endParaRPr sz="1200" b="0" i="0" u="none" strike="noStrike">
                <a:solidFill>
                  <a:schemeClr val="lt1"/>
                </a:solidFill>
                <a:latin typeface="Candara"/>
                <a:ea typeface="Candara"/>
                <a:cs typeface="Candara"/>
                <a:sym typeface="Candara"/>
              </a:endParaRPr>
            </a:p>
          </p:txBody>
        </p:sp>
        <p:sp>
          <p:nvSpPr>
            <p:cNvPr id="357" name="Google Shape;357;p12"/>
            <p:cNvSpPr/>
            <p:nvPr/>
          </p:nvSpPr>
          <p:spPr>
            <a:xfrm>
              <a:off x="4291115" y="2197556"/>
              <a:ext cx="2919027" cy="503197"/>
            </a:xfrm>
            <a:prstGeom prst="roundRect">
              <a:avLst>
                <a:gd name="adj" fmla="val 10000"/>
              </a:avLst>
            </a:prstGeom>
            <a:solidFill>
              <a:schemeClr val="lt1"/>
            </a:solidFill>
            <a:ln w="12700" cap="flat" cmpd="sng">
              <a:solidFill>
                <a:srgbClr val="DE8517"/>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12"/>
            <p:cNvSpPr txBox="1"/>
            <p:nvPr/>
          </p:nvSpPr>
          <p:spPr>
            <a:xfrm>
              <a:off x="4305853" y="2212294"/>
              <a:ext cx="2889551" cy="473721"/>
            </a:xfrm>
            <a:prstGeom prst="rect">
              <a:avLst/>
            </a:prstGeom>
            <a:noFill/>
            <a:ln>
              <a:noFill/>
            </a:ln>
          </p:spPr>
          <p:txBody>
            <a:bodyPr spcFirstLastPara="1" wrap="square" lIns="30475" tIns="22850" rIns="30475" bIns="22850" anchor="ctr" anchorCtr="0">
              <a:noAutofit/>
            </a:bodyPr>
            <a:lstStyle/>
            <a:p>
              <a:pPr marL="0" marR="0" lvl="0" indent="0" algn="ctr" rtl="0">
                <a:lnSpc>
                  <a:spcPct val="90000"/>
                </a:lnSpc>
                <a:spcBef>
                  <a:spcPts val="0"/>
                </a:spcBef>
                <a:spcAft>
                  <a:spcPts val="0"/>
                </a:spcAft>
                <a:buClr>
                  <a:schemeClr val="lt1"/>
                </a:buClr>
                <a:buSzPts val="1200"/>
                <a:buFont typeface="Candara"/>
                <a:buNone/>
              </a:pPr>
              <a:r>
                <a:rPr lang="es-ES" sz="1200" b="0" i="0" u="none" strike="noStrike">
                  <a:solidFill>
                    <a:schemeClr val="lt1"/>
                  </a:solidFill>
                  <a:latin typeface="Candara"/>
                  <a:ea typeface="Candara"/>
                  <a:cs typeface="Candara"/>
                  <a:sym typeface="Candara"/>
                </a:rPr>
                <a:t>Generate greater extrinsic motivation (external rewards)</a:t>
              </a:r>
              <a:endParaRPr sz="1200" b="0" i="0" u="none" strike="noStrike">
                <a:solidFill>
                  <a:schemeClr val="lt1"/>
                </a:solidFill>
                <a:latin typeface="Candara"/>
                <a:ea typeface="Candara"/>
                <a:cs typeface="Candara"/>
                <a:sym typeface="Candara"/>
              </a:endParaRPr>
            </a:p>
          </p:txBody>
        </p:sp>
        <p:sp>
          <p:nvSpPr>
            <p:cNvPr id="359" name="Google Shape;359;p12"/>
            <p:cNvSpPr/>
            <p:nvPr/>
          </p:nvSpPr>
          <p:spPr>
            <a:xfrm>
              <a:off x="4291115" y="2778168"/>
              <a:ext cx="2919027" cy="503197"/>
            </a:xfrm>
            <a:prstGeom prst="roundRect">
              <a:avLst>
                <a:gd name="adj" fmla="val 10000"/>
              </a:avLst>
            </a:prstGeom>
            <a:solidFill>
              <a:schemeClr val="lt1"/>
            </a:solidFill>
            <a:ln w="12700" cap="flat" cmpd="sng">
              <a:solidFill>
                <a:srgbClr val="DE8517"/>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12"/>
            <p:cNvSpPr txBox="1"/>
            <p:nvPr/>
          </p:nvSpPr>
          <p:spPr>
            <a:xfrm>
              <a:off x="4305853" y="2792906"/>
              <a:ext cx="2889551" cy="473721"/>
            </a:xfrm>
            <a:prstGeom prst="rect">
              <a:avLst/>
            </a:prstGeom>
            <a:noFill/>
            <a:ln>
              <a:noFill/>
            </a:ln>
          </p:spPr>
          <p:txBody>
            <a:bodyPr spcFirstLastPara="1" wrap="square" lIns="30475" tIns="22850" rIns="30475" bIns="22850" anchor="ctr" anchorCtr="0">
              <a:noAutofit/>
            </a:bodyPr>
            <a:lstStyle/>
            <a:p>
              <a:pPr marL="0" marR="0" lvl="0" indent="0" algn="ctr" rtl="0">
                <a:lnSpc>
                  <a:spcPct val="90000"/>
                </a:lnSpc>
                <a:spcBef>
                  <a:spcPts val="0"/>
                </a:spcBef>
                <a:spcAft>
                  <a:spcPts val="0"/>
                </a:spcAft>
                <a:buClr>
                  <a:schemeClr val="lt1"/>
                </a:buClr>
                <a:buSzPts val="1200"/>
                <a:buFont typeface="Candara"/>
                <a:buNone/>
              </a:pPr>
              <a:r>
                <a:rPr lang="es-ES" sz="1200" b="0" i="0" u="none" strike="noStrike">
                  <a:solidFill>
                    <a:schemeClr val="lt1"/>
                  </a:solidFill>
                  <a:latin typeface="Candara"/>
                  <a:ea typeface="Candara"/>
                  <a:cs typeface="Candara"/>
                  <a:sym typeface="Candara"/>
                </a:rPr>
                <a:t>Very limited use, pre-defined response options</a:t>
              </a:r>
              <a:endParaRPr sz="1200" b="0" i="0" u="none" strike="noStrike">
                <a:solidFill>
                  <a:schemeClr val="lt1"/>
                </a:solidFill>
                <a:latin typeface="Candara"/>
                <a:ea typeface="Candara"/>
                <a:cs typeface="Candara"/>
                <a:sym typeface="Candara"/>
              </a:endParaRPr>
            </a:p>
          </p:txBody>
        </p:sp>
      </p:grpSp>
      <p:sp>
        <p:nvSpPr>
          <p:cNvPr id="361" name="Google Shape;361;p12"/>
          <p:cNvSpPr/>
          <p:nvPr/>
        </p:nvSpPr>
        <p:spPr>
          <a:xfrm>
            <a:off x="3867990" y="4436451"/>
            <a:ext cx="1173766" cy="914400"/>
          </a:xfrm>
          <a:prstGeom prst="mathNotEqual">
            <a:avLst>
              <a:gd name="adj1" fmla="val 20187"/>
              <a:gd name="adj2" fmla="val 6600000"/>
              <a:gd name="adj3" fmla="val 13982"/>
            </a:avLst>
          </a:prstGeom>
          <a:solidFill>
            <a:schemeClr val="accent6"/>
          </a:solidFill>
          <a:ln w="12700" cap="flat" cmpd="sng">
            <a:solidFill>
              <a:srgbClr val="B46C1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ndara"/>
              <a:ea typeface="Candara"/>
              <a:cs typeface="Candara"/>
              <a:sym typeface="Candara"/>
            </a:endParaRPr>
          </a:p>
        </p:txBody>
      </p:sp>
      <p:sp>
        <p:nvSpPr>
          <p:cNvPr id="362" name="Google Shape;362;p12"/>
          <p:cNvSpPr txBox="1"/>
          <p:nvPr/>
        </p:nvSpPr>
        <p:spPr>
          <a:xfrm>
            <a:off x="2860505" y="2306320"/>
            <a:ext cx="3187091"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4000" b="1">
                <a:solidFill>
                  <a:srgbClr val="FEFEFE"/>
                </a:solidFill>
                <a:latin typeface="Candara"/>
                <a:ea typeface="Candara"/>
                <a:cs typeface="Candara"/>
                <a:sym typeface="Candara"/>
              </a:rPr>
              <a:t>DIFFERENCES</a:t>
            </a:r>
            <a:endParaRPr/>
          </a:p>
        </p:txBody>
      </p:sp>
      <p:pic>
        <p:nvPicPr>
          <p:cNvPr id="29" name="Google Shape;142;p3">
            <a:extLst>
              <a:ext uri="{FF2B5EF4-FFF2-40B4-BE49-F238E27FC236}">
                <a16:creationId xmlns:a16="http://schemas.microsoft.com/office/drawing/2014/main" id="{6F79A3FE-883C-7545-87AF-E143137D4120}"/>
              </a:ext>
            </a:extLst>
          </p:cNvPr>
          <p:cNvPicPr preferRelativeResize="0"/>
          <p:nvPr/>
        </p:nvPicPr>
        <p:blipFill rotWithShape="1">
          <a:blip r:embed="rId3">
            <a:alphaModFix/>
          </a:blip>
          <a:srcRect/>
          <a:stretch/>
        </p:blipFill>
        <p:spPr>
          <a:xfrm>
            <a:off x="10744123" y="-263876"/>
            <a:ext cx="1877667" cy="217067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1"/>
                                        </p:tgtEl>
                                        <p:attrNameLst>
                                          <p:attrName>style.visibility</p:attrName>
                                        </p:attrNameLst>
                                      </p:cBhvr>
                                      <p:to>
                                        <p:strVal val="visible"/>
                                      </p:to>
                                    </p:set>
                                    <p:animEffect transition="in" filter="fade">
                                      <p:cBhvr>
                                        <p:cTn id="7" dur="2000"/>
                                        <p:tgtEl>
                                          <p:spTgt spid="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13"/>
          <p:cNvSpPr/>
          <p:nvPr/>
        </p:nvSpPr>
        <p:spPr>
          <a:xfrm>
            <a:off x="0" y="233680"/>
            <a:ext cx="12192000" cy="662432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ndara"/>
              <a:ea typeface="Candara"/>
              <a:cs typeface="Candara"/>
              <a:sym typeface="Candara"/>
            </a:endParaRPr>
          </a:p>
        </p:txBody>
      </p:sp>
      <p:sp>
        <p:nvSpPr>
          <p:cNvPr id="371" name="Google Shape;371;p13"/>
          <p:cNvSpPr txBox="1">
            <a:spLocks noGrp="1"/>
          </p:cNvSpPr>
          <p:nvPr>
            <p:ph type="title"/>
          </p:nvPr>
        </p:nvSpPr>
        <p:spPr>
          <a:xfrm>
            <a:off x="663687" y="158831"/>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es-ES"/>
              <a:t>Lesson 2: What is not Gamification?</a:t>
            </a:r>
            <a:endParaRPr/>
          </a:p>
        </p:txBody>
      </p:sp>
      <p:sp>
        <p:nvSpPr>
          <p:cNvPr id="372" name="Google Shape;372;p13"/>
          <p:cNvSpPr/>
          <p:nvPr/>
        </p:nvSpPr>
        <p:spPr>
          <a:xfrm>
            <a:off x="-72349" y="6575075"/>
            <a:ext cx="9833400" cy="276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200">
                <a:solidFill>
                  <a:schemeClr val="dk1"/>
                </a:solidFill>
                <a:latin typeface="Arial"/>
                <a:ea typeface="Arial"/>
                <a:cs typeface="Arial"/>
                <a:sym typeface="Arial"/>
              </a:rPr>
              <a:t>Source: Deterding, S. , Dixon, D., Khaled, R. and Nacke, L. (2011). From game design elements to gamefulness: defining gamification.</a:t>
            </a:r>
            <a:endParaRPr sz="1200">
              <a:solidFill>
                <a:schemeClr val="dk1"/>
              </a:solidFill>
              <a:latin typeface="Candara"/>
              <a:ea typeface="Candara"/>
              <a:cs typeface="Candara"/>
              <a:sym typeface="Candara"/>
            </a:endParaRPr>
          </a:p>
        </p:txBody>
      </p:sp>
      <p:grpSp>
        <p:nvGrpSpPr>
          <p:cNvPr id="373" name="Google Shape;373;p13"/>
          <p:cNvGrpSpPr/>
          <p:nvPr/>
        </p:nvGrpSpPr>
        <p:grpSpPr>
          <a:xfrm>
            <a:off x="4220880" y="2378495"/>
            <a:ext cx="3631719" cy="3631719"/>
            <a:chOff x="1458753" y="0"/>
            <a:chExt cx="3631719" cy="3631719"/>
          </a:xfrm>
        </p:grpSpPr>
        <p:sp>
          <p:nvSpPr>
            <p:cNvPr id="374" name="Google Shape;374;p13"/>
            <p:cNvSpPr/>
            <p:nvPr/>
          </p:nvSpPr>
          <p:spPr>
            <a:xfrm>
              <a:off x="1458753" y="0"/>
              <a:ext cx="3631719" cy="3631719"/>
            </a:xfrm>
            <a:prstGeom prst="quadArrow">
              <a:avLst>
                <a:gd name="adj1" fmla="val 2000"/>
                <a:gd name="adj2" fmla="val 4000"/>
                <a:gd name="adj3" fmla="val 5000"/>
              </a:avLst>
            </a:prstGeom>
            <a:solidFill>
              <a:srgbClr val="4354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13"/>
            <p:cNvSpPr/>
            <p:nvPr/>
          </p:nvSpPr>
          <p:spPr>
            <a:xfrm>
              <a:off x="1694815" y="236061"/>
              <a:ext cx="1452687" cy="1452687"/>
            </a:xfrm>
            <a:prstGeom prst="roundRect">
              <a:avLst>
                <a:gd name="adj" fmla="val 16667"/>
              </a:avLst>
            </a:prstGeom>
            <a:solidFill>
              <a:srgbClr val="E1ECC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13"/>
            <p:cNvSpPr txBox="1"/>
            <p:nvPr/>
          </p:nvSpPr>
          <p:spPr>
            <a:xfrm>
              <a:off x="1765729" y="306975"/>
              <a:ext cx="1310859" cy="1310859"/>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chemeClr val="dk1"/>
                </a:buClr>
                <a:buSzPts val="1700"/>
                <a:buFont typeface="Candara"/>
                <a:buNone/>
              </a:pPr>
              <a:r>
                <a:rPr lang="es-ES" sz="1700" b="0" cap="none">
                  <a:solidFill>
                    <a:schemeClr val="dk1"/>
                  </a:solidFill>
                  <a:latin typeface="Candara"/>
                  <a:ea typeface="Candara"/>
                  <a:cs typeface="Candara"/>
                  <a:sym typeface="Candara"/>
                </a:rPr>
                <a:t>Serious Game</a:t>
              </a:r>
              <a:endParaRPr sz="1700" b="0" cap="none">
                <a:solidFill>
                  <a:schemeClr val="dk1"/>
                </a:solidFill>
                <a:latin typeface="Candara"/>
                <a:ea typeface="Candara"/>
                <a:cs typeface="Candara"/>
                <a:sym typeface="Candara"/>
              </a:endParaRPr>
            </a:p>
          </p:txBody>
        </p:sp>
        <p:sp>
          <p:nvSpPr>
            <p:cNvPr id="377" name="Google Shape;377;p13"/>
            <p:cNvSpPr/>
            <p:nvPr/>
          </p:nvSpPr>
          <p:spPr>
            <a:xfrm>
              <a:off x="3401723" y="236061"/>
              <a:ext cx="1452687" cy="1452687"/>
            </a:xfrm>
            <a:prstGeom prst="roundRect">
              <a:avLst>
                <a:gd name="adj" fmla="val 16667"/>
              </a:avLst>
            </a:prstGeom>
            <a:solidFill>
              <a:srgbClr val="D1F6E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13"/>
            <p:cNvSpPr txBox="1"/>
            <p:nvPr/>
          </p:nvSpPr>
          <p:spPr>
            <a:xfrm>
              <a:off x="3472637" y="306975"/>
              <a:ext cx="1310859" cy="1310859"/>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chemeClr val="dk1"/>
                </a:buClr>
                <a:buSzPts val="1700"/>
                <a:buFont typeface="Candara"/>
                <a:buNone/>
              </a:pPr>
              <a:r>
                <a:rPr lang="es-ES" sz="1700" b="0" cap="none">
                  <a:solidFill>
                    <a:schemeClr val="dk1"/>
                  </a:solidFill>
                  <a:latin typeface="Candara"/>
                  <a:ea typeface="Candara"/>
                  <a:cs typeface="Candara"/>
                  <a:sym typeface="Candara"/>
                </a:rPr>
                <a:t>Gamification / Gameful design</a:t>
              </a:r>
              <a:endParaRPr sz="1700" b="0" cap="none">
                <a:solidFill>
                  <a:schemeClr val="dk1"/>
                </a:solidFill>
                <a:latin typeface="Candara"/>
                <a:ea typeface="Candara"/>
                <a:cs typeface="Candara"/>
                <a:sym typeface="Candara"/>
              </a:endParaRPr>
            </a:p>
          </p:txBody>
        </p:sp>
        <p:sp>
          <p:nvSpPr>
            <p:cNvPr id="379" name="Google Shape;379;p13"/>
            <p:cNvSpPr/>
            <p:nvPr/>
          </p:nvSpPr>
          <p:spPr>
            <a:xfrm>
              <a:off x="1694815" y="1942969"/>
              <a:ext cx="1452687" cy="1452687"/>
            </a:xfrm>
            <a:prstGeom prst="roundRect">
              <a:avLst>
                <a:gd name="adj" fmla="val 16667"/>
              </a:avLst>
            </a:prstGeom>
            <a:solidFill>
              <a:srgbClr val="E4EAFC"/>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13"/>
            <p:cNvSpPr txBox="1"/>
            <p:nvPr/>
          </p:nvSpPr>
          <p:spPr>
            <a:xfrm>
              <a:off x="1765729" y="2013883"/>
              <a:ext cx="1310859" cy="1310859"/>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chemeClr val="dk1"/>
                </a:buClr>
                <a:buSzPts val="1700"/>
                <a:buFont typeface="Candara"/>
                <a:buNone/>
              </a:pPr>
              <a:r>
                <a:rPr lang="es-ES" sz="1700" b="0" cap="none">
                  <a:solidFill>
                    <a:schemeClr val="dk1"/>
                  </a:solidFill>
                  <a:latin typeface="Candara"/>
                  <a:ea typeface="Candara"/>
                  <a:cs typeface="Candara"/>
                  <a:sym typeface="Candara"/>
                </a:rPr>
                <a:t>Toys</a:t>
              </a:r>
              <a:endParaRPr sz="1700" b="0" cap="none">
                <a:solidFill>
                  <a:schemeClr val="dk1"/>
                </a:solidFill>
                <a:latin typeface="Candara"/>
                <a:ea typeface="Candara"/>
                <a:cs typeface="Candara"/>
                <a:sym typeface="Candara"/>
              </a:endParaRPr>
            </a:p>
          </p:txBody>
        </p:sp>
        <p:sp>
          <p:nvSpPr>
            <p:cNvPr id="381" name="Google Shape;381;p13"/>
            <p:cNvSpPr/>
            <p:nvPr/>
          </p:nvSpPr>
          <p:spPr>
            <a:xfrm>
              <a:off x="3401723" y="1942969"/>
              <a:ext cx="1452687" cy="1452687"/>
            </a:xfrm>
            <a:prstGeom prst="roundRect">
              <a:avLst>
                <a:gd name="adj" fmla="val 16667"/>
              </a:avLst>
            </a:prstGeom>
            <a:solidFill>
              <a:srgbClr val="FEE8C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13"/>
            <p:cNvSpPr txBox="1"/>
            <p:nvPr/>
          </p:nvSpPr>
          <p:spPr>
            <a:xfrm>
              <a:off x="3472637" y="2013883"/>
              <a:ext cx="1310859" cy="1310859"/>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chemeClr val="dk1"/>
                </a:buClr>
                <a:buSzPts val="1700"/>
                <a:buFont typeface="Candara"/>
                <a:buNone/>
              </a:pPr>
              <a:r>
                <a:rPr lang="es-ES" sz="1700" b="0" cap="none">
                  <a:solidFill>
                    <a:schemeClr val="dk1"/>
                  </a:solidFill>
                  <a:latin typeface="Candara"/>
                  <a:ea typeface="Candara"/>
                  <a:cs typeface="Candara"/>
                  <a:sym typeface="Candara"/>
                </a:rPr>
                <a:t>Playful Design</a:t>
              </a:r>
              <a:endParaRPr sz="1700" b="0" cap="none">
                <a:solidFill>
                  <a:schemeClr val="dk1"/>
                </a:solidFill>
                <a:latin typeface="Candara"/>
                <a:ea typeface="Candara"/>
                <a:cs typeface="Candara"/>
                <a:sym typeface="Candara"/>
              </a:endParaRPr>
            </a:p>
          </p:txBody>
        </p:sp>
      </p:grpSp>
      <p:sp>
        <p:nvSpPr>
          <p:cNvPr id="383" name="Google Shape;383;p13"/>
          <p:cNvSpPr/>
          <p:nvPr/>
        </p:nvSpPr>
        <p:spPr>
          <a:xfrm>
            <a:off x="2457664" y="1308834"/>
            <a:ext cx="7276672" cy="661720"/>
          </a:xfrm>
          <a:prstGeom prst="rect">
            <a:avLst/>
          </a:prstGeom>
          <a:noFill/>
          <a:ln>
            <a:noFill/>
          </a:ln>
        </p:spPr>
        <p:txBody>
          <a:bodyPr spcFirstLastPara="1" wrap="square" lIns="91425" tIns="45700" rIns="91425" bIns="45700" anchor="t" anchorCtr="0">
            <a:spAutoFit/>
          </a:bodyPr>
          <a:lstStyle/>
          <a:p>
            <a:pPr marL="455613" marR="0" lvl="0" indent="-439738" algn="l" rtl="0">
              <a:lnSpc>
                <a:spcPct val="90000"/>
              </a:lnSpc>
              <a:spcBef>
                <a:spcPts val="0"/>
              </a:spcBef>
              <a:spcAft>
                <a:spcPts val="0"/>
              </a:spcAft>
              <a:buClr>
                <a:schemeClr val="lt1"/>
              </a:buClr>
              <a:buSzPts val="4000"/>
              <a:buFont typeface="Arial"/>
              <a:buChar char="●"/>
            </a:pPr>
            <a:r>
              <a:rPr lang="es-ES" sz="4000">
                <a:solidFill>
                  <a:srgbClr val="91A686"/>
                </a:solidFill>
                <a:latin typeface="Aharoni"/>
                <a:ea typeface="Aharoni"/>
                <a:cs typeface="Aharoni"/>
                <a:sym typeface="Aharoni"/>
              </a:rPr>
              <a:t>DETERDING QUADRANT</a:t>
            </a:r>
            <a:endParaRPr/>
          </a:p>
        </p:txBody>
      </p:sp>
      <p:sp>
        <p:nvSpPr>
          <p:cNvPr id="384" name="Google Shape;384;p13"/>
          <p:cNvSpPr/>
          <p:nvPr/>
        </p:nvSpPr>
        <p:spPr>
          <a:xfrm>
            <a:off x="2902333" y="3880549"/>
            <a:ext cx="1468583" cy="584775"/>
          </a:xfrm>
          <a:prstGeom prst="rect">
            <a:avLst/>
          </a:prstGeom>
          <a:noFill/>
          <a:ln>
            <a:noFill/>
          </a:ln>
        </p:spPr>
        <p:txBody>
          <a:bodyPr spcFirstLastPara="1" wrap="square" lIns="91425" tIns="45700" rIns="91425" bIns="45700" anchor="t" anchorCtr="0">
            <a:spAutoFit/>
          </a:bodyPr>
          <a:lstStyle/>
          <a:p>
            <a:pPr marL="0" marR="0" lvl="1" indent="0" algn="l" rtl="0">
              <a:spcBef>
                <a:spcPts val="0"/>
              </a:spcBef>
              <a:spcAft>
                <a:spcPts val="0"/>
              </a:spcAft>
              <a:buNone/>
            </a:pPr>
            <a:r>
              <a:rPr lang="es-ES" sz="3200" b="1" i="0" u="none" strike="noStrike" cap="none">
                <a:solidFill>
                  <a:srgbClr val="FABE75"/>
                </a:solidFill>
                <a:latin typeface="Candara"/>
                <a:ea typeface="Candara"/>
                <a:cs typeface="Candara"/>
                <a:sym typeface="Candara"/>
              </a:rPr>
              <a:t>Whole</a:t>
            </a:r>
            <a:endParaRPr sz="3200" b="0" i="0" u="none" strike="noStrike" cap="none">
              <a:solidFill>
                <a:schemeClr val="lt1"/>
              </a:solidFill>
              <a:latin typeface="Candara"/>
              <a:ea typeface="Candara"/>
              <a:cs typeface="Candara"/>
              <a:sym typeface="Candara"/>
            </a:endParaRPr>
          </a:p>
        </p:txBody>
      </p:sp>
      <p:sp>
        <p:nvSpPr>
          <p:cNvPr id="385" name="Google Shape;385;p13"/>
          <p:cNvSpPr/>
          <p:nvPr/>
        </p:nvSpPr>
        <p:spPr>
          <a:xfrm>
            <a:off x="7791084" y="3902153"/>
            <a:ext cx="1969881" cy="584775"/>
          </a:xfrm>
          <a:prstGeom prst="rect">
            <a:avLst/>
          </a:prstGeom>
          <a:noFill/>
          <a:ln>
            <a:noFill/>
          </a:ln>
        </p:spPr>
        <p:txBody>
          <a:bodyPr spcFirstLastPara="1" wrap="square" lIns="91425" tIns="45700" rIns="91425" bIns="45700" anchor="t" anchorCtr="0">
            <a:spAutoFit/>
          </a:bodyPr>
          <a:lstStyle/>
          <a:p>
            <a:pPr marL="0" marR="0" lvl="1" indent="0" algn="l" rtl="0">
              <a:spcBef>
                <a:spcPts val="0"/>
              </a:spcBef>
              <a:spcAft>
                <a:spcPts val="0"/>
              </a:spcAft>
              <a:buNone/>
            </a:pPr>
            <a:r>
              <a:rPr lang="es-ES" sz="3200" b="1" i="0" u="none" strike="noStrike" cap="none">
                <a:solidFill>
                  <a:srgbClr val="FABE75"/>
                </a:solidFill>
                <a:latin typeface="Candara"/>
                <a:ea typeface="Candara"/>
                <a:cs typeface="Candara"/>
                <a:sym typeface="Candara"/>
              </a:rPr>
              <a:t>Elements</a:t>
            </a:r>
            <a:endParaRPr sz="3200" b="0" i="0" u="none" strike="noStrike" cap="none">
              <a:solidFill>
                <a:schemeClr val="lt1"/>
              </a:solidFill>
              <a:latin typeface="Candara"/>
              <a:ea typeface="Candara"/>
              <a:cs typeface="Candara"/>
              <a:sym typeface="Candara"/>
            </a:endParaRPr>
          </a:p>
        </p:txBody>
      </p:sp>
      <p:sp>
        <p:nvSpPr>
          <p:cNvPr id="386" name="Google Shape;386;p13"/>
          <p:cNvSpPr/>
          <p:nvPr/>
        </p:nvSpPr>
        <p:spPr>
          <a:xfrm>
            <a:off x="5025170" y="1933425"/>
            <a:ext cx="1969881" cy="584775"/>
          </a:xfrm>
          <a:prstGeom prst="rect">
            <a:avLst/>
          </a:prstGeom>
          <a:noFill/>
          <a:ln>
            <a:noFill/>
          </a:ln>
        </p:spPr>
        <p:txBody>
          <a:bodyPr spcFirstLastPara="1" wrap="square" lIns="91425" tIns="45700" rIns="91425" bIns="45700" anchor="t" anchorCtr="0">
            <a:spAutoFit/>
          </a:bodyPr>
          <a:lstStyle/>
          <a:p>
            <a:pPr marL="0" marR="0" lvl="1" indent="0" algn="ctr" rtl="0">
              <a:spcBef>
                <a:spcPts val="0"/>
              </a:spcBef>
              <a:spcAft>
                <a:spcPts val="0"/>
              </a:spcAft>
              <a:buNone/>
            </a:pPr>
            <a:r>
              <a:rPr lang="es-ES" sz="3200" b="1" i="0" u="none" strike="noStrike" cap="none">
                <a:solidFill>
                  <a:srgbClr val="FABE75"/>
                </a:solidFill>
                <a:latin typeface="Candara"/>
                <a:ea typeface="Candara"/>
                <a:cs typeface="Candara"/>
                <a:sym typeface="Candara"/>
              </a:rPr>
              <a:t>Gaming</a:t>
            </a:r>
            <a:endParaRPr sz="3200" b="0" i="0" u="none" strike="noStrike" cap="none">
              <a:solidFill>
                <a:schemeClr val="lt1"/>
              </a:solidFill>
              <a:latin typeface="Candara"/>
              <a:ea typeface="Candara"/>
              <a:cs typeface="Candara"/>
              <a:sym typeface="Candara"/>
            </a:endParaRPr>
          </a:p>
        </p:txBody>
      </p:sp>
      <p:sp>
        <p:nvSpPr>
          <p:cNvPr id="387" name="Google Shape;387;p13"/>
          <p:cNvSpPr/>
          <p:nvPr/>
        </p:nvSpPr>
        <p:spPr>
          <a:xfrm>
            <a:off x="5290769" y="5804452"/>
            <a:ext cx="1493660" cy="584775"/>
          </a:xfrm>
          <a:prstGeom prst="rect">
            <a:avLst/>
          </a:prstGeom>
          <a:noFill/>
          <a:ln>
            <a:noFill/>
          </a:ln>
        </p:spPr>
        <p:txBody>
          <a:bodyPr spcFirstLastPara="1" wrap="square" lIns="91425" tIns="45700" rIns="91425" bIns="45700" anchor="t" anchorCtr="0">
            <a:spAutoFit/>
          </a:bodyPr>
          <a:lstStyle/>
          <a:p>
            <a:pPr marL="0" marR="0" lvl="1" indent="0" algn="ctr" rtl="0">
              <a:spcBef>
                <a:spcPts val="0"/>
              </a:spcBef>
              <a:spcAft>
                <a:spcPts val="0"/>
              </a:spcAft>
              <a:buNone/>
            </a:pPr>
            <a:r>
              <a:rPr lang="es-ES" sz="3200" b="1" i="0" u="none" strike="noStrike" cap="none">
                <a:solidFill>
                  <a:srgbClr val="FABE75"/>
                </a:solidFill>
                <a:latin typeface="Candara"/>
                <a:ea typeface="Candara"/>
                <a:cs typeface="Candara"/>
                <a:sym typeface="Candara"/>
              </a:rPr>
              <a:t>Playing</a:t>
            </a:r>
            <a:endParaRPr sz="3200" b="0" i="0" u="none" strike="noStrike" cap="none">
              <a:solidFill>
                <a:schemeClr val="lt1"/>
              </a:solidFill>
              <a:latin typeface="Candara"/>
              <a:ea typeface="Candara"/>
              <a:cs typeface="Candara"/>
              <a:sym typeface="Candara"/>
            </a:endParaRPr>
          </a:p>
        </p:txBody>
      </p:sp>
      <p:sp>
        <p:nvSpPr>
          <p:cNvPr id="388" name="Google Shape;388;p13"/>
          <p:cNvSpPr/>
          <p:nvPr/>
        </p:nvSpPr>
        <p:spPr>
          <a:xfrm>
            <a:off x="2457664" y="1964931"/>
            <a:ext cx="7276672" cy="4412532"/>
          </a:xfrm>
          <a:prstGeom prst="roundRect">
            <a:avLst>
              <a:gd name="adj" fmla="val 16667"/>
            </a:avLst>
          </a:prstGeom>
          <a:noFill/>
          <a:ln w="57150" cap="flat" cmpd="sng">
            <a:solidFill>
              <a:srgbClr val="9EAFB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ndara"/>
              <a:ea typeface="Candara"/>
              <a:cs typeface="Candara"/>
              <a:sym typeface="Candara"/>
            </a:endParaRPr>
          </a:p>
        </p:txBody>
      </p:sp>
      <p:pic>
        <p:nvPicPr>
          <p:cNvPr id="21" name="Google Shape;142;p3">
            <a:extLst>
              <a:ext uri="{FF2B5EF4-FFF2-40B4-BE49-F238E27FC236}">
                <a16:creationId xmlns:a16="http://schemas.microsoft.com/office/drawing/2014/main" id="{84CC57C5-DE87-AC4C-A81F-FE58980C402D}"/>
              </a:ext>
            </a:extLst>
          </p:cNvPr>
          <p:cNvPicPr preferRelativeResize="0"/>
          <p:nvPr/>
        </p:nvPicPr>
        <p:blipFill rotWithShape="1">
          <a:blip r:embed="rId3">
            <a:alphaModFix/>
          </a:blip>
          <a:srcRect/>
          <a:stretch/>
        </p:blipFill>
        <p:spPr>
          <a:xfrm>
            <a:off x="10744123" y="-263876"/>
            <a:ext cx="1877667" cy="217067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14"/>
          <p:cNvSpPr txBox="1">
            <a:spLocks noGrp="1"/>
          </p:cNvSpPr>
          <p:nvPr>
            <p:ph type="title"/>
          </p:nvPr>
        </p:nvSpPr>
        <p:spPr>
          <a:xfrm>
            <a:off x="76479" y="283282"/>
            <a:ext cx="2985655"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Candara"/>
              <a:buNone/>
            </a:pPr>
            <a:r>
              <a:rPr lang="es-ES"/>
              <a:t>Lesson 2: What is not Gamification?</a:t>
            </a:r>
            <a:endParaRPr/>
          </a:p>
        </p:txBody>
      </p:sp>
      <p:sp>
        <p:nvSpPr>
          <p:cNvPr id="395" name="Google Shape;395;p14"/>
          <p:cNvSpPr/>
          <p:nvPr/>
        </p:nvSpPr>
        <p:spPr>
          <a:xfrm>
            <a:off x="3585453" y="3477484"/>
            <a:ext cx="6783923"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3600" b="1">
                <a:solidFill>
                  <a:srgbClr val="184F5B"/>
                </a:solidFill>
                <a:latin typeface="Candara"/>
                <a:ea typeface="Candara"/>
                <a:cs typeface="Candara"/>
                <a:sym typeface="Candara"/>
              </a:rPr>
              <a:t>TYPOLOGIES</a:t>
            </a:r>
            <a:endParaRPr/>
          </a:p>
        </p:txBody>
      </p:sp>
      <p:sp>
        <p:nvSpPr>
          <p:cNvPr id="396" name="Google Shape;396;p14"/>
          <p:cNvSpPr/>
          <p:nvPr/>
        </p:nvSpPr>
        <p:spPr>
          <a:xfrm>
            <a:off x="3484911" y="583924"/>
            <a:ext cx="4216219"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4000">
                <a:solidFill>
                  <a:srgbClr val="B9D66D"/>
                </a:solidFill>
                <a:latin typeface="Aharoni"/>
                <a:ea typeface="Aharoni"/>
                <a:cs typeface="Aharoni"/>
                <a:sym typeface="Aharoni"/>
              </a:rPr>
              <a:t>SERIOUS GAMES</a:t>
            </a:r>
            <a:endParaRPr/>
          </a:p>
        </p:txBody>
      </p:sp>
      <p:pic>
        <p:nvPicPr>
          <p:cNvPr id="397" name="Google Shape;397;p14"/>
          <p:cNvPicPr preferRelativeResize="0"/>
          <p:nvPr/>
        </p:nvPicPr>
        <p:blipFill rotWithShape="1">
          <a:blip r:embed="rId3">
            <a:alphaModFix/>
          </a:blip>
          <a:srcRect t="50" b="49"/>
          <a:stretch/>
        </p:blipFill>
        <p:spPr>
          <a:xfrm>
            <a:off x="147282" y="2771330"/>
            <a:ext cx="2898516" cy="1930400"/>
          </a:xfrm>
          <a:prstGeom prst="rect">
            <a:avLst/>
          </a:prstGeom>
          <a:noFill/>
          <a:ln>
            <a:noFill/>
          </a:ln>
        </p:spPr>
      </p:pic>
      <p:sp>
        <p:nvSpPr>
          <p:cNvPr id="398" name="Google Shape;398;p14"/>
          <p:cNvSpPr/>
          <p:nvPr/>
        </p:nvSpPr>
        <p:spPr>
          <a:xfrm>
            <a:off x="3899211" y="1288599"/>
            <a:ext cx="7152640" cy="707886"/>
          </a:xfrm>
          <a:prstGeom prst="rect">
            <a:avLst/>
          </a:prstGeom>
          <a:solidFill>
            <a:schemeClr val="lt1"/>
          </a:solidFill>
          <a:ln w="12700" cap="flat" cmpd="sng">
            <a:solidFill>
              <a:schemeClr val="accent2"/>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000" b="1">
                <a:solidFill>
                  <a:srgbClr val="184F5B"/>
                </a:solidFill>
                <a:latin typeface="Candara"/>
                <a:ea typeface="Candara"/>
                <a:cs typeface="Candara"/>
                <a:sym typeface="Candara"/>
              </a:rPr>
              <a:t>They have become very popular in recent years and have been adopted by different educational institutions and companies. </a:t>
            </a:r>
            <a:endParaRPr/>
          </a:p>
        </p:txBody>
      </p:sp>
      <p:sp>
        <p:nvSpPr>
          <p:cNvPr id="399" name="Google Shape;399;p14"/>
          <p:cNvSpPr/>
          <p:nvPr/>
        </p:nvSpPr>
        <p:spPr>
          <a:xfrm>
            <a:off x="3585453" y="4911532"/>
            <a:ext cx="478849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3600" b="1">
                <a:solidFill>
                  <a:srgbClr val="184F5B"/>
                </a:solidFill>
                <a:latin typeface="Candara"/>
                <a:ea typeface="Candara"/>
                <a:cs typeface="Candara"/>
                <a:sym typeface="Candara"/>
              </a:rPr>
              <a:t>USES AND APPLICATIONS </a:t>
            </a:r>
            <a:endParaRPr/>
          </a:p>
        </p:txBody>
      </p:sp>
      <p:sp>
        <p:nvSpPr>
          <p:cNvPr id="400" name="Google Shape;400;p14"/>
          <p:cNvSpPr/>
          <p:nvPr/>
        </p:nvSpPr>
        <p:spPr>
          <a:xfrm>
            <a:off x="3484911" y="2043436"/>
            <a:ext cx="6783923"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3600" b="1">
                <a:solidFill>
                  <a:srgbClr val="184F5B"/>
                </a:solidFill>
                <a:latin typeface="Candara"/>
                <a:ea typeface="Candara"/>
                <a:cs typeface="Candara"/>
                <a:sym typeface="Candara"/>
              </a:rPr>
              <a:t>APPLICATION AREAS</a:t>
            </a:r>
            <a:endParaRPr/>
          </a:p>
        </p:txBody>
      </p:sp>
      <p:grpSp>
        <p:nvGrpSpPr>
          <p:cNvPr id="401" name="Google Shape;401;p14"/>
          <p:cNvGrpSpPr/>
          <p:nvPr/>
        </p:nvGrpSpPr>
        <p:grpSpPr>
          <a:xfrm>
            <a:off x="3591475" y="2729946"/>
            <a:ext cx="8430884" cy="618392"/>
            <a:chOff x="6022" y="316394"/>
            <a:chExt cx="8430884" cy="618392"/>
          </a:xfrm>
        </p:grpSpPr>
        <p:sp>
          <p:nvSpPr>
            <p:cNvPr id="402" name="Google Shape;402;p14"/>
            <p:cNvSpPr/>
            <p:nvPr/>
          </p:nvSpPr>
          <p:spPr>
            <a:xfrm>
              <a:off x="6022" y="316394"/>
              <a:ext cx="1030654" cy="618392"/>
            </a:xfrm>
            <a:prstGeom prst="roundRect">
              <a:avLst>
                <a:gd name="adj" fmla="val 10000"/>
              </a:avLst>
            </a:prstGeom>
            <a:solidFill>
              <a:srgbClr val="E1ECC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14"/>
            <p:cNvSpPr txBox="1"/>
            <p:nvPr/>
          </p:nvSpPr>
          <p:spPr>
            <a:xfrm>
              <a:off x="24134" y="334506"/>
              <a:ext cx="994430" cy="582168"/>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b="1">
                  <a:solidFill>
                    <a:schemeClr val="dk1"/>
                  </a:solidFill>
                  <a:latin typeface="Candara"/>
                  <a:ea typeface="Candara"/>
                  <a:cs typeface="Candara"/>
                  <a:sym typeface="Candara"/>
                </a:rPr>
                <a:t>Educational</a:t>
              </a:r>
              <a:endParaRPr/>
            </a:p>
          </p:txBody>
        </p:sp>
        <p:sp>
          <p:nvSpPr>
            <p:cNvPr id="404" name="Google Shape;404;p14"/>
            <p:cNvSpPr/>
            <p:nvPr/>
          </p:nvSpPr>
          <p:spPr>
            <a:xfrm>
              <a:off x="1139741" y="497789"/>
              <a:ext cx="218498" cy="255602"/>
            </a:xfrm>
            <a:prstGeom prst="rightArrow">
              <a:avLst>
                <a:gd name="adj1" fmla="val 60000"/>
                <a:gd name="adj2" fmla="val 50000"/>
              </a:avLst>
            </a:prstGeom>
            <a:solidFill>
              <a:srgbClr val="E1EC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14"/>
            <p:cNvSpPr txBox="1"/>
            <p:nvPr/>
          </p:nvSpPr>
          <p:spPr>
            <a:xfrm>
              <a:off x="1139741" y="548909"/>
              <a:ext cx="152949" cy="153362"/>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050"/>
                <a:buFont typeface="Candara"/>
                <a:buNone/>
              </a:pPr>
              <a:endParaRPr sz="1050" b="1">
                <a:solidFill>
                  <a:schemeClr val="dk1"/>
                </a:solidFill>
                <a:latin typeface="Candara"/>
                <a:ea typeface="Candara"/>
                <a:cs typeface="Candara"/>
                <a:sym typeface="Candara"/>
              </a:endParaRPr>
            </a:p>
          </p:txBody>
        </p:sp>
        <p:sp>
          <p:nvSpPr>
            <p:cNvPr id="406" name="Google Shape;406;p14"/>
            <p:cNvSpPr/>
            <p:nvPr/>
          </p:nvSpPr>
          <p:spPr>
            <a:xfrm>
              <a:off x="1448937" y="316394"/>
              <a:ext cx="1030654" cy="618392"/>
            </a:xfrm>
            <a:prstGeom prst="roundRect">
              <a:avLst>
                <a:gd name="adj" fmla="val 10000"/>
              </a:avLst>
            </a:prstGeom>
            <a:solidFill>
              <a:srgbClr val="CAF2C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14"/>
            <p:cNvSpPr txBox="1"/>
            <p:nvPr/>
          </p:nvSpPr>
          <p:spPr>
            <a:xfrm>
              <a:off x="1467049" y="334506"/>
              <a:ext cx="994430" cy="582168"/>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b="1">
                  <a:solidFill>
                    <a:schemeClr val="dk1"/>
                  </a:solidFill>
                  <a:latin typeface="Candara"/>
                  <a:ea typeface="Candara"/>
                  <a:cs typeface="Candara"/>
                  <a:sym typeface="Candara"/>
                </a:rPr>
                <a:t>Scientist</a:t>
              </a:r>
              <a:endParaRPr/>
            </a:p>
          </p:txBody>
        </p:sp>
        <p:sp>
          <p:nvSpPr>
            <p:cNvPr id="408" name="Google Shape;408;p14"/>
            <p:cNvSpPr/>
            <p:nvPr/>
          </p:nvSpPr>
          <p:spPr>
            <a:xfrm>
              <a:off x="2582657" y="497789"/>
              <a:ext cx="218498" cy="255602"/>
            </a:xfrm>
            <a:prstGeom prst="rightArrow">
              <a:avLst>
                <a:gd name="adj1" fmla="val 60000"/>
                <a:gd name="adj2" fmla="val 50000"/>
              </a:avLst>
            </a:prstGeom>
            <a:solidFill>
              <a:srgbClr val="CCF4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14"/>
            <p:cNvSpPr txBox="1"/>
            <p:nvPr/>
          </p:nvSpPr>
          <p:spPr>
            <a:xfrm>
              <a:off x="2582657" y="548909"/>
              <a:ext cx="152949" cy="153362"/>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050"/>
                <a:buFont typeface="Candara"/>
                <a:buNone/>
              </a:pPr>
              <a:endParaRPr sz="1050" b="1">
                <a:solidFill>
                  <a:schemeClr val="dk1"/>
                </a:solidFill>
                <a:latin typeface="Candara"/>
                <a:ea typeface="Candara"/>
                <a:cs typeface="Candara"/>
                <a:sym typeface="Candara"/>
              </a:endParaRPr>
            </a:p>
          </p:txBody>
        </p:sp>
        <p:sp>
          <p:nvSpPr>
            <p:cNvPr id="410" name="Google Shape;410;p14"/>
            <p:cNvSpPr/>
            <p:nvPr/>
          </p:nvSpPr>
          <p:spPr>
            <a:xfrm>
              <a:off x="2891853" y="316394"/>
              <a:ext cx="1030654" cy="618392"/>
            </a:xfrm>
            <a:prstGeom prst="roundRect">
              <a:avLst>
                <a:gd name="adj" fmla="val 10000"/>
              </a:avLst>
            </a:prstGeom>
            <a:solidFill>
              <a:srgbClr val="D5F7E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14"/>
            <p:cNvSpPr txBox="1"/>
            <p:nvPr/>
          </p:nvSpPr>
          <p:spPr>
            <a:xfrm>
              <a:off x="2909965" y="334506"/>
              <a:ext cx="994430" cy="582168"/>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b="1">
                  <a:solidFill>
                    <a:schemeClr val="dk1"/>
                  </a:solidFill>
                  <a:latin typeface="Candara"/>
                  <a:ea typeface="Candara"/>
                  <a:cs typeface="Candara"/>
                  <a:sym typeface="Candara"/>
                </a:rPr>
                <a:t>Medical care</a:t>
              </a:r>
              <a:endParaRPr/>
            </a:p>
          </p:txBody>
        </p:sp>
        <p:sp>
          <p:nvSpPr>
            <p:cNvPr id="412" name="Google Shape;412;p14"/>
            <p:cNvSpPr/>
            <p:nvPr/>
          </p:nvSpPr>
          <p:spPr>
            <a:xfrm>
              <a:off x="4025573" y="497789"/>
              <a:ext cx="218498" cy="255602"/>
            </a:xfrm>
            <a:prstGeom prst="rightArrow">
              <a:avLst>
                <a:gd name="adj1" fmla="val 60000"/>
                <a:gd name="adj2" fmla="val 50000"/>
              </a:avLst>
            </a:prstGeom>
            <a:solidFill>
              <a:srgbClr val="DAF6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14"/>
            <p:cNvSpPr txBox="1"/>
            <p:nvPr/>
          </p:nvSpPr>
          <p:spPr>
            <a:xfrm>
              <a:off x="4025573" y="548909"/>
              <a:ext cx="152949" cy="153362"/>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050"/>
                <a:buFont typeface="Candara"/>
                <a:buNone/>
              </a:pPr>
              <a:endParaRPr sz="1050" b="1">
                <a:solidFill>
                  <a:schemeClr val="dk1"/>
                </a:solidFill>
                <a:latin typeface="Candara"/>
                <a:ea typeface="Candara"/>
                <a:cs typeface="Candara"/>
                <a:sym typeface="Candara"/>
              </a:endParaRPr>
            </a:p>
          </p:txBody>
        </p:sp>
        <p:sp>
          <p:nvSpPr>
            <p:cNvPr id="414" name="Google Shape;414;p14"/>
            <p:cNvSpPr/>
            <p:nvPr/>
          </p:nvSpPr>
          <p:spPr>
            <a:xfrm>
              <a:off x="4334769" y="316394"/>
              <a:ext cx="1216305" cy="618392"/>
            </a:xfrm>
            <a:prstGeom prst="roundRect">
              <a:avLst>
                <a:gd name="adj" fmla="val 10000"/>
              </a:avLst>
            </a:prstGeom>
            <a:solidFill>
              <a:srgbClr val="E0EDF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14"/>
            <p:cNvSpPr txBox="1"/>
            <p:nvPr/>
          </p:nvSpPr>
          <p:spPr>
            <a:xfrm>
              <a:off x="4352881" y="334506"/>
              <a:ext cx="1180081" cy="582168"/>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b="1">
                  <a:solidFill>
                    <a:schemeClr val="dk1"/>
                  </a:solidFill>
                  <a:latin typeface="Candara"/>
                  <a:ea typeface="Candara"/>
                  <a:cs typeface="Candara"/>
                  <a:sym typeface="Candara"/>
                </a:rPr>
                <a:t>Urban planning</a:t>
              </a:r>
              <a:endParaRPr/>
            </a:p>
          </p:txBody>
        </p:sp>
        <p:sp>
          <p:nvSpPr>
            <p:cNvPr id="416" name="Google Shape;416;p14"/>
            <p:cNvSpPr/>
            <p:nvPr/>
          </p:nvSpPr>
          <p:spPr>
            <a:xfrm>
              <a:off x="5654140" y="497789"/>
              <a:ext cx="218498" cy="255602"/>
            </a:xfrm>
            <a:prstGeom prst="rightArrow">
              <a:avLst>
                <a:gd name="adj1" fmla="val 60000"/>
                <a:gd name="adj2" fmla="val 50000"/>
              </a:avLst>
            </a:prstGeom>
            <a:solidFill>
              <a:srgbClr val="EBEA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14"/>
            <p:cNvSpPr txBox="1"/>
            <p:nvPr/>
          </p:nvSpPr>
          <p:spPr>
            <a:xfrm>
              <a:off x="5654140" y="548909"/>
              <a:ext cx="152949" cy="153362"/>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050"/>
                <a:buFont typeface="Candara"/>
                <a:buNone/>
              </a:pPr>
              <a:endParaRPr sz="1050" b="1">
                <a:solidFill>
                  <a:schemeClr val="dk1"/>
                </a:solidFill>
                <a:latin typeface="Candara"/>
                <a:ea typeface="Candara"/>
                <a:cs typeface="Candara"/>
                <a:sym typeface="Candara"/>
              </a:endParaRPr>
            </a:p>
          </p:txBody>
        </p:sp>
        <p:sp>
          <p:nvSpPr>
            <p:cNvPr id="418" name="Google Shape;418;p14"/>
            <p:cNvSpPr/>
            <p:nvPr/>
          </p:nvSpPr>
          <p:spPr>
            <a:xfrm>
              <a:off x="5963336" y="316394"/>
              <a:ext cx="1030654" cy="618392"/>
            </a:xfrm>
            <a:prstGeom prst="roundRect">
              <a:avLst>
                <a:gd name="adj" fmla="val 10000"/>
              </a:avLst>
            </a:prstGeom>
            <a:solidFill>
              <a:srgbClr val="F1EDF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14"/>
            <p:cNvSpPr txBox="1"/>
            <p:nvPr/>
          </p:nvSpPr>
          <p:spPr>
            <a:xfrm>
              <a:off x="5981448" y="334506"/>
              <a:ext cx="994430" cy="582168"/>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b="1">
                  <a:solidFill>
                    <a:schemeClr val="dk1"/>
                  </a:solidFill>
                  <a:latin typeface="Candara"/>
                  <a:ea typeface="Candara"/>
                  <a:cs typeface="Candara"/>
                  <a:sym typeface="Candara"/>
                </a:rPr>
                <a:t>Engineering</a:t>
              </a:r>
              <a:endParaRPr/>
            </a:p>
          </p:txBody>
        </p:sp>
        <p:sp>
          <p:nvSpPr>
            <p:cNvPr id="420" name="Google Shape;420;p14"/>
            <p:cNvSpPr/>
            <p:nvPr/>
          </p:nvSpPr>
          <p:spPr>
            <a:xfrm>
              <a:off x="7097056" y="497789"/>
              <a:ext cx="218498" cy="255602"/>
            </a:xfrm>
            <a:prstGeom prst="rightArrow">
              <a:avLst>
                <a:gd name="adj1" fmla="val 60000"/>
                <a:gd name="adj2" fmla="val 50000"/>
              </a:avLst>
            </a:prstGeom>
            <a:solidFill>
              <a:srgbClr val="FEE8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14"/>
            <p:cNvSpPr txBox="1"/>
            <p:nvPr/>
          </p:nvSpPr>
          <p:spPr>
            <a:xfrm>
              <a:off x="7097056" y="548909"/>
              <a:ext cx="152949" cy="153362"/>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050"/>
                <a:buFont typeface="Candara"/>
                <a:buNone/>
              </a:pPr>
              <a:endParaRPr sz="1050" b="1">
                <a:solidFill>
                  <a:schemeClr val="dk1"/>
                </a:solidFill>
                <a:latin typeface="Candara"/>
                <a:ea typeface="Candara"/>
                <a:cs typeface="Candara"/>
                <a:sym typeface="Candara"/>
              </a:endParaRPr>
            </a:p>
          </p:txBody>
        </p:sp>
        <p:sp>
          <p:nvSpPr>
            <p:cNvPr id="422" name="Google Shape;422;p14"/>
            <p:cNvSpPr/>
            <p:nvPr/>
          </p:nvSpPr>
          <p:spPr>
            <a:xfrm>
              <a:off x="7406252" y="316394"/>
              <a:ext cx="1030654" cy="618392"/>
            </a:xfrm>
            <a:prstGeom prst="roundRect">
              <a:avLst>
                <a:gd name="adj" fmla="val 10000"/>
              </a:avLst>
            </a:prstGeom>
            <a:solidFill>
              <a:srgbClr val="FEE8C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14"/>
            <p:cNvSpPr txBox="1"/>
            <p:nvPr/>
          </p:nvSpPr>
          <p:spPr>
            <a:xfrm>
              <a:off x="7424364" y="334506"/>
              <a:ext cx="994430" cy="582168"/>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b="1">
                  <a:solidFill>
                    <a:schemeClr val="dk1"/>
                  </a:solidFill>
                  <a:latin typeface="Candara"/>
                  <a:ea typeface="Candara"/>
                  <a:cs typeface="Candara"/>
                  <a:sym typeface="Candara"/>
                </a:rPr>
                <a:t>Policy</a:t>
              </a:r>
              <a:endParaRPr sz="1400" b="1">
                <a:solidFill>
                  <a:schemeClr val="dk1"/>
                </a:solidFill>
                <a:latin typeface="Candara"/>
                <a:ea typeface="Candara"/>
                <a:cs typeface="Candara"/>
                <a:sym typeface="Candara"/>
              </a:endParaRPr>
            </a:p>
          </p:txBody>
        </p:sp>
      </p:grpSp>
      <p:grpSp>
        <p:nvGrpSpPr>
          <p:cNvPr id="424" name="Google Shape;424;p14"/>
          <p:cNvGrpSpPr/>
          <p:nvPr/>
        </p:nvGrpSpPr>
        <p:grpSpPr>
          <a:xfrm>
            <a:off x="3631203" y="4095244"/>
            <a:ext cx="8191032" cy="744639"/>
            <a:chOff x="4003" y="265545"/>
            <a:chExt cx="8191032" cy="744639"/>
          </a:xfrm>
        </p:grpSpPr>
        <p:sp>
          <p:nvSpPr>
            <p:cNvPr id="425" name="Google Shape;425;p14"/>
            <p:cNvSpPr/>
            <p:nvPr/>
          </p:nvSpPr>
          <p:spPr>
            <a:xfrm>
              <a:off x="4003" y="265545"/>
              <a:ext cx="1241065" cy="744639"/>
            </a:xfrm>
            <a:prstGeom prst="roundRect">
              <a:avLst>
                <a:gd name="adj" fmla="val 10000"/>
              </a:avLst>
            </a:prstGeom>
            <a:solidFill>
              <a:srgbClr val="E1ECC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14"/>
            <p:cNvSpPr txBox="1"/>
            <p:nvPr/>
          </p:nvSpPr>
          <p:spPr>
            <a:xfrm>
              <a:off x="25813" y="287355"/>
              <a:ext cx="1197445" cy="701019"/>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b="1">
                  <a:solidFill>
                    <a:schemeClr val="dk1"/>
                  </a:solidFill>
                  <a:latin typeface="Candara"/>
                  <a:ea typeface="Candara"/>
                  <a:cs typeface="Candara"/>
                  <a:sym typeface="Candara"/>
                </a:rPr>
                <a:t>Video games</a:t>
              </a:r>
              <a:endParaRPr/>
            </a:p>
          </p:txBody>
        </p:sp>
        <p:sp>
          <p:nvSpPr>
            <p:cNvPr id="427" name="Google Shape;427;p14"/>
            <p:cNvSpPr/>
            <p:nvPr/>
          </p:nvSpPr>
          <p:spPr>
            <a:xfrm>
              <a:off x="1369175" y="483973"/>
              <a:ext cx="263105" cy="307784"/>
            </a:xfrm>
            <a:prstGeom prst="rightArrow">
              <a:avLst>
                <a:gd name="adj1" fmla="val 60000"/>
                <a:gd name="adj2" fmla="val 50000"/>
              </a:avLst>
            </a:prstGeom>
            <a:solidFill>
              <a:srgbClr val="E1EC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14"/>
            <p:cNvSpPr txBox="1"/>
            <p:nvPr/>
          </p:nvSpPr>
          <p:spPr>
            <a:xfrm>
              <a:off x="1369175" y="545530"/>
              <a:ext cx="184174" cy="18467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400"/>
                <a:buFont typeface="Candara"/>
                <a:buNone/>
              </a:pPr>
              <a:endParaRPr sz="1400" b="1">
                <a:solidFill>
                  <a:schemeClr val="dk1"/>
                </a:solidFill>
                <a:latin typeface="Candara"/>
                <a:ea typeface="Candara"/>
                <a:cs typeface="Candara"/>
                <a:sym typeface="Candara"/>
              </a:endParaRPr>
            </a:p>
          </p:txBody>
        </p:sp>
        <p:sp>
          <p:nvSpPr>
            <p:cNvPr id="429" name="Google Shape;429;p14"/>
            <p:cNvSpPr/>
            <p:nvPr/>
          </p:nvSpPr>
          <p:spPr>
            <a:xfrm>
              <a:off x="1741495" y="265545"/>
              <a:ext cx="1241065" cy="744639"/>
            </a:xfrm>
            <a:prstGeom prst="roundRect">
              <a:avLst>
                <a:gd name="adj" fmla="val 10000"/>
              </a:avLst>
            </a:prstGeom>
            <a:solidFill>
              <a:srgbClr val="CCF4D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14"/>
            <p:cNvSpPr txBox="1"/>
            <p:nvPr/>
          </p:nvSpPr>
          <p:spPr>
            <a:xfrm>
              <a:off x="1763305" y="287355"/>
              <a:ext cx="1197445" cy="701019"/>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b="1">
                  <a:solidFill>
                    <a:schemeClr val="dk1"/>
                  </a:solidFill>
                  <a:latin typeface="Candara"/>
                  <a:ea typeface="Candara"/>
                  <a:cs typeface="Candara"/>
                  <a:sym typeface="Candara"/>
                </a:rPr>
                <a:t>Board games</a:t>
              </a:r>
              <a:endParaRPr/>
            </a:p>
          </p:txBody>
        </p:sp>
        <p:sp>
          <p:nvSpPr>
            <p:cNvPr id="431" name="Google Shape;431;p14"/>
            <p:cNvSpPr/>
            <p:nvPr/>
          </p:nvSpPr>
          <p:spPr>
            <a:xfrm>
              <a:off x="3106667" y="483973"/>
              <a:ext cx="263105" cy="307784"/>
            </a:xfrm>
            <a:prstGeom prst="rightArrow">
              <a:avLst>
                <a:gd name="adj1" fmla="val 60000"/>
                <a:gd name="adj2" fmla="val 50000"/>
              </a:avLst>
            </a:prstGeom>
            <a:solidFill>
              <a:srgbClr val="D1F6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14"/>
            <p:cNvSpPr txBox="1"/>
            <p:nvPr/>
          </p:nvSpPr>
          <p:spPr>
            <a:xfrm>
              <a:off x="3106667" y="545530"/>
              <a:ext cx="184174" cy="18467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400"/>
                <a:buFont typeface="Candara"/>
                <a:buNone/>
              </a:pPr>
              <a:endParaRPr sz="1400" b="1">
                <a:solidFill>
                  <a:schemeClr val="dk1"/>
                </a:solidFill>
                <a:latin typeface="Candara"/>
                <a:ea typeface="Candara"/>
                <a:cs typeface="Candara"/>
                <a:sym typeface="Candara"/>
              </a:endParaRPr>
            </a:p>
          </p:txBody>
        </p:sp>
        <p:sp>
          <p:nvSpPr>
            <p:cNvPr id="433" name="Google Shape;433;p14"/>
            <p:cNvSpPr/>
            <p:nvPr/>
          </p:nvSpPr>
          <p:spPr>
            <a:xfrm>
              <a:off x="3478987" y="265545"/>
              <a:ext cx="1241065" cy="744639"/>
            </a:xfrm>
            <a:prstGeom prst="roundRect">
              <a:avLst>
                <a:gd name="adj" fmla="val 10000"/>
              </a:avLst>
            </a:prstGeom>
            <a:solidFill>
              <a:srgbClr val="DAF6F9"/>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14"/>
            <p:cNvSpPr txBox="1"/>
            <p:nvPr/>
          </p:nvSpPr>
          <p:spPr>
            <a:xfrm>
              <a:off x="3500797" y="287355"/>
              <a:ext cx="1197445" cy="701019"/>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b="1">
                  <a:solidFill>
                    <a:schemeClr val="dk1"/>
                  </a:solidFill>
                  <a:latin typeface="Candara"/>
                  <a:ea typeface="Candara"/>
                  <a:cs typeface="Candara"/>
                  <a:sym typeface="Candara"/>
                </a:rPr>
                <a:t>Existing games</a:t>
              </a:r>
              <a:endParaRPr/>
            </a:p>
          </p:txBody>
        </p:sp>
        <p:sp>
          <p:nvSpPr>
            <p:cNvPr id="435" name="Google Shape;435;p14"/>
            <p:cNvSpPr/>
            <p:nvPr/>
          </p:nvSpPr>
          <p:spPr>
            <a:xfrm>
              <a:off x="4844159" y="483973"/>
              <a:ext cx="263105" cy="307784"/>
            </a:xfrm>
            <a:prstGeom prst="rightArrow">
              <a:avLst>
                <a:gd name="adj1" fmla="val 60000"/>
                <a:gd name="adj2" fmla="val 50000"/>
              </a:avLst>
            </a:prstGeom>
            <a:solidFill>
              <a:srgbClr val="E4EA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14"/>
            <p:cNvSpPr txBox="1"/>
            <p:nvPr/>
          </p:nvSpPr>
          <p:spPr>
            <a:xfrm>
              <a:off x="4844159" y="545530"/>
              <a:ext cx="184174" cy="18467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400"/>
                <a:buFont typeface="Candara"/>
                <a:buNone/>
              </a:pPr>
              <a:endParaRPr sz="1400" b="1">
                <a:solidFill>
                  <a:schemeClr val="dk1"/>
                </a:solidFill>
                <a:latin typeface="Candara"/>
                <a:ea typeface="Candara"/>
                <a:cs typeface="Candara"/>
                <a:sym typeface="Candara"/>
              </a:endParaRPr>
            </a:p>
          </p:txBody>
        </p:sp>
        <p:sp>
          <p:nvSpPr>
            <p:cNvPr id="437" name="Google Shape;437;p14"/>
            <p:cNvSpPr/>
            <p:nvPr/>
          </p:nvSpPr>
          <p:spPr>
            <a:xfrm>
              <a:off x="5216479" y="265545"/>
              <a:ext cx="1241065" cy="744639"/>
            </a:xfrm>
            <a:prstGeom prst="roundRect">
              <a:avLst>
                <a:gd name="adj" fmla="val 10000"/>
              </a:avLst>
            </a:prstGeom>
            <a:solidFill>
              <a:srgbClr val="EBEAF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14"/>
            <p:cNvSpPr txBox="1"/>
            <p:nvPr/>
          </p:nvSpPr>
          <p:spPr>
            <a:xfrm>
              <a:off x="5238289" y="287355"/>
              <a:ext cx="1197445" cy="701019"/>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b="1">
                  <a:solidFill>
                    <a:schemeClr val="dk1"/>
                  </a:solidFill>
                  <a:latin typeface="Candara"/>
                  <a:ea typeface="Candara"/>
                  <a:cs typeface="Candara"/>
                  <a:sym typeface="Candara"/>
                </a:rPr>
                <a:t>Games created ad hoc</a:t>
              </a:r>
              <a:endParaRPr/>
            </a:p>
          </p:txBody>
        </p:sp>
        <p:sp>
          <p:nvSpPr>
            <p:cNvPr id="439" name="Google Shape;439;p14"/>
            <p:cNvSpPr/>
            <p:nvPr/>
          </p:nvSpPr>
          <p:spPr>
            <a:xfrm>
              <a:off x="6581651" y="483973"/>
              <a:ext cx="263105" cy="307784"/>
            </a:xfrm>
            <a:prstGeom prst="rightArrow">
              <a:avLst>
                <a:gd name="adj1" fmla="val 60000"/>
                <a:gd name="adj2" fmla="val 50000"/>
              </a:avLst>
            </a:prstGeom>
            <a:solidFill>
              <a:srgbClr val="FEE8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14"/>
            <p:cNvSpPr txBox="1"/>
            <p:nvPr/>
          </p:nvSpPr>
          <p:spPr>
            <a:xfrm>
              <a:off x="6581651" y="545530"/>
              <a:ext cx="184174" cy="18467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400"/>
                <a:buFont typeface="Candara"/>
                <a:buNone/>
              </a:pPr>
              <a:endParaRPr sz="1400" b="1">
                <a:solidFill>
                  <a:schemeClr val="dk1"/>
                </a:solidFill>
                <a:latin typeface="Candara"/>
                <a:ea typeface="Candara"/>
                <a:cs typeface="Candara"/>
                <a:sym typeface="Candara"/>
              </a:endParaRPr>
            </a:p>
          </p:txBody>
        </p:sp>
        <p:sp>
          <p:nvSpPr>
            <p:cNvPr id="441" name="Google Shape;441;p14"/>
            <p:cNvSpPr/>
            <p:nvPr/>
          </p:nvSpPr>
          <p:spPr>
            <a:xfrm>
              <a:off x="6953970" y="265545"/>
              <a:ext cx="1241065" cy="744639"/>
            </a:xfrm>
            <a:prstGeom prst="roundRect">
              <a:avLst>
                <a:gd name="adj" fmla="val 10000"/>
              </a:avLst>
            </a:prstGeom>
            <a:solidFill>
              <a:srgbClr val="FEE8C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14"/>
            <p:cNvSpPr txBox="1"/>
            <p:nvPr/>
          </p:nvSpPr>
          <p:spPr>
            <a:xfrm>
              <a:off x="6975780" y="287355"/>
              <a:ext cx="1197445" cy="701019"/>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b="1">
                  <a:solidFill>
                    <a:schemeClr val="dk1"/>
                  </a:solidFill>
                  <a:latin typeface="Candara"/>
                  <a:ea typeface="Candara"/>
                  <a:cs typeface="Candara"/>
                  <a:sym typeface="Candara"/>
                </a:rPr>
                <a:t>Simulations</a:t>
              </a:r>
              <a:endParaRPr sz="1400" b="1">
                <a:solidFill>
                  <a:schemeClr val="dk1"/>
                </a:solidFill>
                <a:latin typeface="Candara"/>
                <a:ea typeface="Candara"/>
                <a:cs typeface="Candara"/>
                <a:sym typeface="Candara"/>
              </a:endParaRPr>
            </a:p>
          </p:txBody>
        </p:sp>
      </p:grpSp>
      <p:grpSp>
        <p:nvGrpSpPr>
          <p:cNvPr id="443" name="Google Shape;443;p14"/>
          <p:cNvGrpSpPr/>
          <p:nvPr/>
        </p:nvGrpSpPr>
        <p:grpSpPr>
          <a:xfrm>
            <a:off x="3404184" y="5771277"/>
            <a:ext cx="8645070" cy="648380"/>
            <a:chOff x="0" y="313675"/>
            <a:chExt cx="8645070" cy="648380"/>
          </a:xfrm>
        </p:grpSpPr>
        <p:sp>
          <p:nvSpPr>
            <p:cNvPr id="444" name="Google Shape;444;p14"/>
            <p:cNvSpPr/>
            <p:nvPr/>
          </p:nvSpPr>
          <p:spPr>
            <a:xfrm>
              <a:off x="0" y="313675"/>
              <a:ext cx="1080633" cy="648380"/>
            </a:xfrm>
            <a:prstGeom prst="roundRect">
              <a:avLst>
                <a:gd name="adj" fmla="val 10000"/>
              </a:avLst>
            </a:prstGeom>
            <a:solidFill>
              <a:srgbClr val="E1ECC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14"/>
            <p:cNvSpPr txBox="1"/>
            <p:nvPr/>
          </p:nvSpPr>
          <p:spPr>
            <a:xfrm>
              <a:off x="18990" y="332665"/>
              <a:ext cx="1042653" cy="610400"/>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b="1">
                  <a:solidFill>
                    <a:schemeClr val="dk1"/>
                  </a:solidFill>
                  <a:latin typeface="Candara"/>
                  <a:ea typeface="Candara"/>
                  <a:cs typeface="Candara"/>
                  <a:sym typeface="Candara"/>
                </a:rPr>
                <a:t>Language learning</a:t>
              </a:r>
              <a:endParaRPr/>
            </a:p>
          </p:txBody>
        </p:sp>
        <p:sp>
          <p:nvSpPr>
            <p:cNvPr id="446" name="Google Shape;446;p14"/>
            <p:cNvSpPr/>
            <p:nvPr/>
          </p:nvSpPr>
          <p:spPr>
            <a:xfrm>
              <a:off x="1188697" y="503866"/>
              <a:ext cx="229094" cy="267997"/>
            </a:xfrm>
            <a:prstGeom prst="rightArrow">
              <a:avLst>
                <a:gd name="adj1" fmla="val 60000"/>
                <a:gd name="adj2" fmla="val 50000"/>
              </a:avLst>
            </a:prstGeom>
            <a:solidFill>
              <a:srgbClr val="E1EC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14"/>
            <p:cNvSpPr txBox="1"/>
            <p:nvPr/>
          </p:nvSpPr>
          <p:spPr>
            <a:xfrm>
              <a:off x="1188697" y="557465"/>
              <a:ext cx="160366" cy="160799"/>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400"/>
                <a:buFont typeface="Candara"/>
                <a:buNone/>
              </a:pPr>
              <a:endParaRPr sz="1400" b="1">
                <a:solidFill>
                  <a:schemeClr val="dk1"/>
                </a:solidFill>
                <a:latin typeface="Candara"/>
                <a:ea typeface="Candara"/>
                <a:cs typeface="Candara"/>
                <a:sym typeface="Candara"/>
              </a:endParaRPr>
            </a:p>
          </p:txBody>
        </p:sp>
        <p:sp>
          <p:nvSpPr>
            <p:cNvPr id="448" name="Google Shape;448;p14"/>
            <p:cNvSpPr/>
            <p:nvPr/>
          </p:nvSpPr>
          <p:spPr>
            <a:xfrm>
              <a:off x="1512887" y="313675"/>
              <a:ext cx="1080633" cy="648380"/>
            </a:xfrm>
            <a:prstGeom prst="roundRect">
              <a:avLst>
                <a:gd name="adj" fmla="val 10000"/>
              </a:avLst>
            </a:prstGeom>
            <a:solidFill>
              <a:srgbClr val="CAF2C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14"/>
            <p:cNvSpPr txBox="1"/>
            <p:nvPr/>
          </p:nvSpPr>
          <p:spPr>
            <a:xfrm>
              <a:off x="1531877" y="332665"/>
              <a:ext cx="1042653" cy="610400"/>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b="1">
                  <a:solidFill>
                    <a:schemeClr val="dk1"/>
                  </a:solidFill>
                  <a:latin typeface="Candara"/>
                  <a:ea typeface="Candara"/>
                  <a:cs typeface="Candara"/>
                  <a:sym typeface="Candara"/>
                </a:rPr>
                <a:t>Reduce stress</a:t>
              </a:r>
              <a:endParaRPr/>
            </a:p>
          </p:txBody>
        </p:sp>
        <p:sp>
          <p:nvSpPr>
            <p:cNvPr id="450" name="Google Shape;450;p14"/>
            <p:cNvSpPr/>
            <p:nvPr/>
          </p:nvSpPr>
          <p:spPr>
            <a:xfrm>
              <a:off x="2701584" y="503866"/>
              <a:ext cx="229094" cy="267997"/>
            </a:xfrm>
            <a:prstGeom prst="rightArrow">
              <a:avLst>
                <a:gd name="adj1" fmla="val 60000"/>
                <a:gd name="adj2" fmla="val 50000"/>
              </a:avLst>
            </a:prstGeom>
            <a:solidFill>
              <a:srgbClr val="CCF4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14"/>
            <p:cNvSpPr txBox="1"/>
            <p:nvPr/>
          </p:nvSpPr>
          <p:spPr>
            <a:xfrm>
              <a:off x="2701584" y="557465"/>
              <a:ext cx="160366" cy="160799"/>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400"/>
                <a:buFont typeface="Candara"/>
                <a:buNone/>
              </a:pPr>
              <a:endParaRPr sz="1400" b="1">
                <a:solidFill>
                  <a:schemeClr val="dk1"/>
                </a:solidFill>
                <a:latin typeface="Candara"/>
                <a:ea typeface="Candara"/>
                <a:cs typeface="Candara"/>
                <a:sym typeface="Candara"/>
              </a:endParaRPr>
            </a:p>
          </p:txBody>
        </p:sp>
        <p:sp>
          <p:nvSpPr>
            <p:cNvPr id="452" name="Google Shape;452;p14"/>
            <p:cNvSpPr/>
            <p:nvPr/>
          </p:nvSpPr>
          <p:spPr>
            <a:xfrm>
              <a:off x="3025774" y="313675"/>
              <a:ext cx="1080633" cy="648380"/>
            </a:xfrm>
            <a:prstGeom prst="roundRect">
              <a:avLst>
                <a:gd name="adj" fmla="val 10000"/>
              </a:avLst>
            </a:prstGeom>
            <a:solidFill>
              <a:srgbClr val="D5F7E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14"/>
            <p:cNvSpPr txBox="1"/>
            <p:nvPr/>
          </p:nvSpPr>
          <p:spPr>
            <a:xfrm>
              <a:off x="3044764" y="332665"/>
              <a:ext cx="1042653" cy="610400"/>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b="1" i="0">
                  <a:solidFill>
                    <a:schemeClr val="dk1"/>
                  </a:solidFill>
                  <a:latin typeface="Candara"/>
                  <a:ea typeface="Candara"/>
                  <a:cs typeface="Candara"/>
                  <a:sym typeface="Candara"/>
                </a:rPr>
                <a:t>Prevention of bullying</a:t>
              </a:r>
              <a:endParaRPr/>
            </a:p>
          </p:txBody>
        </p:sp>
        <p:sp>
          <p:nvSpPr>
            <p:cNvPr id="454" name="Google Shape;454;p14"/>
            <p:cNvSpPr/>
            <p:nvPr/>
          </p:nvSpPr>
          <p:spPr>
            <a:xfrm>
              <a:off x="4214472" y="503866"/>
              <a:ext cx="229094" cy="267997"/>
            </a:xfrm>
            <a:prstGeom prst="rightArrow">
              <a:avLst>
                <a:gd name="adj1" fmla="val 60000"/>
                <a:gd name="adj2" fmla="val 50000"/>
              </a:avLst>
            </a:prstGeom>
            <a:solidFill>
              <a:srgbClr val="DAF6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14"/>
            <p:cNvSpPr txBox="1"/>
            <p:nvPr/>
          </p:nvSpPr>
          <p:spPr>
            <a:xfrm>
              <a:off x="4214472" y="557465"/>
              <a:ext cx="160366" cy="160799"/>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400"/>
                <a:buFont typeface="Candara"/>
                <a:buNone/>
              </a:pPr>
              <a:endParaRPr sz="1400" b="1">
                <a:solidFill>
                  <a:schemeClr val="dk1"/>
                </a:solidFill>
                <a:latin typeface="Candara"/>
                <a:ea typeface="Candara"/>
                <a:cs typeface="Candara"/>
                <a:sym typeface="Candara"/>
              </a:endParaRPr>
            </a:p>
          </p:txBody>
        </p:sp>
        <p:sp>
          <p:nvSpPr>
            <p:cNvPr id="456" name="Google Shape;456;p14"/>
            <p:cNvSpPr/>
            <p:nvPr/>
          </p:nvSpPr>
          <p:spPr>
            <a:xfrm>
              <a:off x="4538662" y="313675"/>
              <a:ext cx="1080633" cy="648380"/>
            </a:xfrm>
            <a:prstGeom prst="roundRect">
              <a:avLst>
                <a:gd name="adj" fmla="val 10000"/>
              </a:avLst>
            </a:prstGeom>
            <a:solidFill>
              <a:srgbClr val="E0EDF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14"/>
            <p:cNvSpPr txBox="1"/>
            <p:nvPr/>
          </p:nvSpPr>
          <p:spPr>
            <a:xfrm>
              <a:off x="4557652" y="332665"/>
              <a:ext cx="1042653" cy="610400"/>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b="1">
                  <a:solidFill>
                    <a:schemeClr val="dk1"/>
                  </a:solidFill>
                  <a:latin typeface="Candara"/>
                  <a:ea typeface="Candara"/>
                  <a:cs typeface="Candara"/>
                  <a:sym typeface="Candara"/>
                </a:rPr>
                <a:t>Public speaking</a:t>
              </a:r>
              <a:endParaRPr/>
            </a:p>
          </p:txBody>
        </p:sp>
        <p:sp>
          <p:nvSpPr>
            <p:cNvPr id="458" name="Google Shape;458;p14"/>
            <p:cNvSpPr/>
            <p:nvPr/>
          </p:nvSpPr>
          <p:spPr>
            <a:xfrm>
              <a:off x="5727359" y="503866"/>
              <a:ext cx="229094" cy="267997"/>
            </a:xfrm>
            <a:prstGeom prst="rightArrow">
              <a:avLst>
                <a:gd name="adj1" fmla="val 60000"/>
                <a:gd name="adj2" fmla="val 50000"/>
              </a:avLst>
            </a:prstGeom>
            <a:solidFill>
              <a:srgbClr val="EBEA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14"/>
            <p:cNvSpPr txBox="1"/>
            <p:nvPr/>
          </p:nvSpPr>
          <p:spPr>
            <a:xfrm>
              <a:off x="5727359" y="557465"/>
              <a:ext cx="160366" cy="160799"/>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400"/>
                <a:buFont typeface="Candara"/>
                <a:buNone/>
              </a:pPr>
              <a:endParaRPr sz="1400" b="1">
                <a:solidFill>
                  <a:schemeClr val="dk1"/>
                </a:solidFill>
                <a:latin typeface="Candara"/>
                <a:ea typeface="Candara"/>
                <a:cs typeface="Candara"/>
                <a:sym typeface="Candara"/>
              </a:endParaRPr>
            </a:p>
          </p:txBody>
        </p:sp>
        <p:sp>
          <p:nvSpPr>
            <p:cNvPr id="460" name="Google Shape;460;p14"/>
            <p:cNvSpPr/>
            <p:nvPr/>
          </p:nvSpPr>
          <p:spPr>
            <a:xfrm>
              <a:off x="6051549" y="313675"/>
              <a:ext cx="1080633" cy="648380"/>
            </a:xfrm>
            <a:prstGeom prst="roundRect">
              <a:avLst>
                <a:gd name="adj" fmla="val 10000"/>
              </a:avLst>
            </a:prstGeom>
            <a:solidFill>
              <a:srgbClr val="F1EDF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14"/>
            <p:cNvSpPr txBox="1"/>
            <p:nvPr/>
          </p:nvSpPr>
          <p:spPr>
            <a:xfrm>
              <a:off x="6070539" y="332665"/>
              <a:ext cx="1042653" cy="610400"/>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b="1">
                  <a:solidFill>
                    <a:schemeClr val="dk1"/>
                  </a:solidFill>
                  <a:latin typeface="Candara"/>
                  <a:ea typeface="Candara"/>
                  <a:cs typeface="Candara"/>
                  <a:sym typeface="Candara"/>
                </a:rPr>
                <a:t>Urban planning</a:t>
              </a:r>
              <a:endParaRPr/>
            </a:p>
          </p:txBody>
        </p:sp>
        <p:sp>
          <p:nvSpPr>
            <p:cNvPr id="462" name="Google Shape;462;p14"/>
            <p:cNvSpPr/>
            <p:nvPr/>
          </p:nvSpPr>
          <p:spPr>
            <a:xfrm>
              <a:off x="7240246" y="503866"/>
              <a:ext cx="229094" cy="267997"/>
            </a:xfrm>
            <a:prstGeom prst="rightArrow">
              <a:avLst>
                <a:gd name="adj1" fmla="val 60000"/>
                <a:gd name="adj2" fmla="val 50000"/>
              </a:avLst>
            </a:prstGeom>
            <a:solidFill>
              <a:srgbClr val="FEE8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14"/>
            <p:cNvSpPr txBox="1"/>
            <p:nvPr/>
          </p:nvSpPr>
          <p:spPr>
            <a:xfrm>
              <a:off x="7240246" y="557465"/>
              <a:ext cx="160366" cy="160799"/>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400"/>
                <a:buFont typeface="Candara"/>
                <a:buNone/>
              </a:pPr>
              <a:endParaRPr sz="1400" b="1">
                <a:solidFill>
                  <a:schemeClr val="dk1"/>
                </a:solidFill>
                <a:latin typeface="Candara"/>
                <a:ea typeface="Candara"/>
                <a:cs typeface="Candara"/>
                <a:sym typeface="Candara"/>
              </a:endParaRPr>
            </a:p>
          </p:txBody>
        </p:sp>
        <p:sp>
          <p:nvSpPr>
            <p:cNvPr id="464" name="Google Shape;464;p14"/>
            <p:cNvSpPr/>
            <p:nvPr/>
          </p:nvSpPr>
          <p:spPr>
            <a:xfrm>
              <a:off x="7564437" y="313675"/>
              <a:ext cx="1080633" cy="648380"/>
            </a:xfrm>
            <a:prstGeom prst="roundRect">
              <a:avLst>
                <a:gd name="adj" fmla="val 10000"/>
              </a:avLst>
            </a:prstGeom>
            <a:solidFill>
              <a:srgbClr val="FEE8C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14"/>
            <p:cNvSpPr txBox="1"/>
            <p:nvPr/>
          </p:nvSpPr>
          <p:spPr>
            <a:xfrm>
              <a:off x="7583427" y="332665"/>
              <a:ext cx="1042653" cy="610400"/>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b="1">
                  <a:solidFill>
                    <a:schemeClr val="dk1"/>
                  </a:solidFill>
                  <a:latin typeface="Candara"/>
                  <a:ea typeface="Candara"/>
                  <a:cs typeface="Candara"/>
                  <a:sym typeface="Candara"/>
                </a:rPr>
                <a:t>Learning to drive</a:t>
              </a:r>
              <a:endParaRPr/>
            </a:p>
          </p:txBody>
        </p:sp>
      </p:grpSp>
      <p:pic>
        <p:nvPicPr>
          <p:cNvPr id="74" name="Google Shape;142;p3">
            <a:extLst>
              <a:ext uri="{FF2B5EF4-FFF2-40B4-BE49-F238E27FC236}">
                <a16:creationId xmlns:a16="http://schemas.microsoft.com/office/drawing/2014/main" id="{24B5B879-358A-9B45-A60D-BC89E3A2EB5D}"/>
              </a:ext>
            </a:extLst>
          </p:cNvPr>
          <p:cNvPicPr preferRelativeResize="0"/>
          <p:nvPr/>
        </p:nvPicPr>
        <p:blipFill rotWithShape="1">
          <a:blip r:embed="rId4">
            <a:alphaModFix/>
          </a:blip>
          <a:srcRect/>
          <a:stretch/>
        </p:blipFill>
        <p:spPr>
          <a:xfrm>
            <a:off x="10744123" y="-263876"/>
            <a:ext cx="1877667" cy="217067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0"/>
                                        </p:tgtEl>
                                        <p:attrNameLst>
                                          <p:attrName>style.visibility</p:attrName>
                                        </p:attrNameLst>
                                      </p:cBhvr>
                                      <p:to>
                                        <p:strVal val="visible"/>
                                      </p:to>
                                    </p:set>
                                    <p:animEffect transition="in" filter="fade">
                                      <p:cBhvr>
                                        <p:cTn id="7" dur="500"/>
                                        <p:tgtEl>
                                          <p:spTgt spid="40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5"/>
                                        </p:tgtEl>
                                        <p:attrNameLst>
                                          <p:attrName>style.visibility</p:attrName>
                                        </p:attrNameLst>
                                      </p:cBhvr>
                                      <p:to>
                                        <p:strVal val="visible"/>
                                      </p:to>
                                    </p:set>
                                    <p:animEffect transition="in" filter="fade">
                                      <p:cBhvr>
                                        <p:cTn id="12" dur="500"/>
                                        <p:tgtEl>
                                          <p:spTgt spid="39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9"/>
                                        </p:tgtEl>
                                        <p:attrNameLst>
                                          <p:attrName>style.visibility</p:attrName>
                                        </p:attrNameLst>
                                      </p:cBhvr>
                                      <p:to>
                                        <p:strVal val="visible"/>
                                      </p:to>
                                    </p:set>
                                    <p:animEffect transition="in" filter="fade">
                                      <p:cBhvr>
                                        <p:cTn id="17" dur="500"/>
                                        <p:tgtEl>
                                          <p:spTgt spid="3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15"/>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es-ES"/>
              <a:t>Lesson 2: What is not Gamification?</a:t>
            </a:r>
            <a:endParaRPr/>
          </a:p>
        </p:txBody>
      </p:sp>
      <p:sp>
        <p:nvSpPr>
          <p:cNvPr id="474" name="Google Shape;474;p15"/>
          <p:cNvSpPr/>
          <p:nvPr/>
        </p:nvSpPr>
        <p:spPr>
          <a:xfrm>
            <a:off x="1584231" y="1508659"/>
            <a:ext cx="6672339" cy="547842"/>
          </a:xfrm>
          <a:prstGeom prst="rect">
            <a:avLst/>
          </a:prstGeom>
          <a:noFill/>
          <a:ln>
            <a:noFill/>
          </a:ln>
        </p:spPr>
        <p:txBody>
          <a:bodyPr spcFirstLastPara="1" wrap="square" lIns="91425" tIns="45700" rIns="91425" bIns="45700" anchor="t" anchorCtr="0">
            <a:spAutoFit/>
          </a:bodyPr>
          <a:lstStyle/>
          <a:p>
            <a:pPr marL="455613" marR="0" lvl="0" indent="-439738" algn="l" rtl="0">
              <a:lnSpc>
                <a:spcPct val="90000"/>
              </a:lnSpc>
              <a:spcBef>
                <a:spcPts val="0"/>
              </a:spcBef>
              <a:spcAft>
                <a:spcPts val="0"/>
              </a:spcAft>
              <a:buClr>
                <a:schemeClr val="lt1"/>
              </a:buClr>
              <a:buSzPts val="3200"/>
              <a:buFont typeface="Arial"/>
              <a:buChar char="●"/>
            </a:pPr>
            <a:r>
              <a:rPr lang="es-ES" sz="3200">
                <a:solidFill>
                  <a:srgbClr val="91A686"/>
                </a:solidFill>
                <a:latin typeface="Aharoni"/>
                <a:ea typeface="Aharoni"/>
                <a:cs typeface="Aharoni"/>
                <a:sym typeface="Aharoni"/>
              </a:rPr>
              <a:t>Diagram by Andrej Marczewki</a:t>
            </a:r>
            <a:endParaRPr sz="3200">
              <a:solidFill>
                <a:srgbClr val="91A686"/>
              </a:solidFill>
              <a:latin typeface="Aharoni"/>
              <a:ea typeface="Aharoni"/>
              <a:cs typeface="Aharoni"/>
              <a:sym typeface="Aharoni"/>
            </a:endParaRPr>
          </a:p>
        </p:txBody>
      </p:sp>
      <p:sp>
        <p:nvSpPr>
          <p:cNvPr id="475" name="Google Shape;475;p15"/>
          <p:cNvSpPr/>
          <p:nvPr/>
        </p:nvSpPr>
        <p:spPr>
          <a:xfrm>
            <a:off x="0" y="6581001"/>
            <a:ext cx="8432521"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200">
                <a:solidFill>
                  <a:schemeClr val="dk1"/>
                </a:solidFill>
                <a:latin typeface="Arial"/>
                <a:ea typeface="Arial"/>
                <a:cs typeface="Arial"/>
                <a:sym typeface="Arial"/>
              </a:rPr>
              <a:t>Source: </a:t>
            </a:r>
            <a:r>
              <a:rPr lang="es-ES" sz="1200">
                <a:solidFill>
                  <a:schemeClr val="dk1"/>
                </a:solidFill>
                <a:latin typeface="Candara"/>
                <a:ea typeface="Candara"/>
                <a:cs typeface="Candara"/>
                <a:sym typeface="Candara"/>
              </a:rPr>
              <a:t>Marczewki, A. </a:t>
            </a:r>
            <a:r>
              <a:rPr lang="es-ES" sz="1200">
                <a:solidFill>
                  <a:schemeClr val="dk1"/>
                </a:solidFill>
                <a:latin typeface="Arial"/>
                <a:ea typeface="Arial"/>
                <a:cs typeface="Arial"/>
                <a:sym typeface="Arial"/>
              </a:rPr>
              <a:t>(2013).</a:t>
            </a:r>
            <a:endParaRPr sz="1200">
              <a:solidFill>
                <a:schemeClr val="dk1"/>
              </a:solidFill>
              <a:latin typeface="Candara"/>
              <a:ea typeface="Candara"/>
              <a:cs typeface="Candara"/>
              <a:sym typeface="Candara"/>
            </a:endParaRPr>
          </a:p>
        </p:txBody>
      </p:sp>
      <p:grpSp>
        <p:nvGrpSpPr>
          <p:cNvPr id="476" name="Google Shape;476;p15"/>
          <p:cNvGrpSpPr/>
          <p:nvPr/>
        </p:nvGrpSpPr>
        <p:grpSpPr>
          <a:xfrm>
            <a:off x="2091352" y="2058365"/>
            <a:ext cx="5658098" cy="4695758"/>
            <a:chOff x="943814" y="1864"/>
            <a:chExt cx="5658098" cy="4695758"/>
          </a:xfrm>
        </p:grpSpPr>
        <p:sp>
          <p:nvSpPr>
            <p:cNvPr id="477" name="Google Shape;477;p15"/>
            <p:cNvSpPr/>
            <p:nvPr/>
          </p:nvSpPr>
          <p:spPr>
            <a:xfrm>
              <a:off x="5268549" y="1404794"/>
              <a:ext cx="173916" cy="2179758"/>
            </a:xfrm>
            <a:custGeom>
              <a:avLst/>
              <a:gdLst/>
              <a:ahLst/>
              <a:cxnLst/>
              <a:rect l="l" t="t" r="r" b="b"/>
              <a:pathLst>
                <a:path w="120000" h="120000" extrusionOk="0">
                  <a:moveTo>
                    <a:pt x="0" y="0"/>
                  </a:moveTo>
                  <a:lnTo>
                    <a:pt x="0" y="120000"/>
                  </a:lnTo>
                  <a:lnTo>
                    <a:pt x="120000" y="120000"/>
                  </a:lnTo>
                </a:path>
              </a:pathLst>
            </a:custGeom>
            <a:noFill/>
            <a:ln w="12700" cap="flat" cmpd="sng">
              <a:solidFill>
                <a:srgbClr val="C4D8DD"/>
              </a:solidFill>
              <a:prstDash val="solid"/>
              <a:miter lim="800000"/>
              <a:headEnd type="none" w="sm" len="sm"/>
              <a:tailEnd type="none" w="sm" len="sm"/>
            </a:ln>
          </p:spPr>
        </p:sp>
        <p:sp>
          <p:nvSpPr>
            <p:cNvPr id="478" name="Google Shape;478;p15"/>
            <p:cNvSpPr/>
            <p:nvPr/>
          </p:nvSpPr>
          <p:spPr>
            <a:xfrm>
              <a:off x="5268549" y="1404794"/>
              <a:ext cx="173916" cy="1356552"/>
            </a:xfrm>
            <a:custGeom>
              <a:avLst/>
              <a:gdLst/>
              <a:ahLst/>
              <a:cxnLst/>
              <a:rect l="l" t="t" r="r" b="b"/>
              <a:pathLst>
                <a:path w="120000" h="120000" extrusionOk="0">
                  <a:moveTo>
                    <a:pt x="0" y="0"/>
                  </a:moveTo>
                  <a:lnTo>
                    <a:pt x="0" y="120000"/>
                  </a:lnTo>
                  <a:lnTo>
                    <a:pt x="120000" y="120000"/>
                  </a:lnTo>
                </a:path>
              </a:pathLst>
            </a:custGeom>
            <a:noFill/>
            <a:ln w="12700" cap="flat" cmpd="sng">
              <a:solidFill>
                <a:srgbClr val="C4D8DD"/>
              </a:solidFill>
              <a:prstDash val="solid"/>
              <a:miter lim="800000"/>
              <a:headEnd type="none" w="sm" len="sm"/>
              <a:tailEnd type="none" w="sm" len="sm"/>
            </a:ln>
          </p:spPr>
        </p:sp>
        <p:sp>
          <p:nvSpPr>
            <p:cNvPr id="479" name="Google Shape;479;p15"/>
            <p:cNvSpPr/>
            <p:nvPr/>
          </p:nvSpPr>
          <p:spPr>
            <a:xfrm>
              <a:off x="5268549" y="1404794"/>
              <a:ext cx="173916" cy="533345"/>
            </a:xfrm>
            <a:custGeom>
              <a:avLst/>
              <a:gdLst/>
              <a:ahLst/>
              <a:cxnLst/>
              <a:rect l="l" t="t" r="r" b="b"/>
              <a:pathLst>
                <a:path w="120000" h="120000" extrusionOk="0">
                  <a:moveTo>
                    <a:pt x="0" y="0"/>
                  </a:moveTo>
                  <a:lnTo>
                    <a:pt x="0" y="120000"/>
                  </a:lnTo>
                  <a:lnTo>
                    <a:pt x="120000" y="120000"/>
                  </a:lnTo>
                </a:path>
              </a:pathLst>
            </a:custGeom>
            <a:noFill/>
            <a:ln w="12700" cap="flat" cmpd="sng">
              <a:solidFill>
                <a:srgbClr val="C4D8DD"/>
              </a:solidFill>
              <a:prstDash val="solid"/>
              <a:miter lim="800000"/>
              <a:headEnd type="none" w="sm" len="sm"/>
              <a:tailEnd type="none" w="sm" len="sm"/>
            </a:ln>
          </p:spPr>
        </p:sp>
        <p:sp>
          <p:nvSpPr>
            <p:cNvPr id="480" name="Google Shape;480;p15"/>
            <p:cNvSpPr/>
            <p:nvPr/>
          </p:nvSpPr>
          <p:spPr>
            <a:xfrm>
              <a:off x="3627932" y="581587"/>
              <a:ext cx="2104394" cy="243483"/>
            </a:xfrm>
            <a:custGeom>
              <a:avLst/>
              <a:gdLst/>
              <a:ahLst/>
              <a:cxnLst/>
              <a:rect l="l" t="t" r="r" b="b"/>
              <a:pathLst>
                <a:path w="120000" h="120000" extrusionOk="0">
                  <a:moveTo>
                    <a:pt x="0" y="0"/>
                  </a:moveTo>
                  <a:lnTo>
                    <a:pt x="0" y="60000"/>
                  </a:lnTo>
                  <a:lnTo>
                    <a:pt x="120000" y="60000"/>
                  </a:lnTo>
                  <a:lnTo>
                    <a:pt x="120000" y="120000"/>
                  </a:lnTo>
                </a:path>
              </a:pathLst>
            </a:custGeom>
            <a:noFill/>
            <a:ln w="12700" cap="flat" cmpd="sng">
              <a:solidFill>
                <a:srgbClr val="ACBEC2"/>
              </a:solidFill>
              <a:prstDash val="solid"/>
              <a:miter lim="800000"/>
              <a:headEnd type="none" w="sm" len="sm"/>
              <a:tailEnd type="none" w="sm" len="sm"/>
            </a:ln>
          </p:spPr>
        </p:sp>
        <p:sp>
          <p:nvSpPr>
            <p:cNvPr id="481" name="Google Shape;481;p15"/>
            <p:cNvSpPr/>
            <p:nvPr/>
          </p:nvSpPr>
          <p:spPr>
            <a:xfrm>
              <a:off x="3865619" y="1404794"/>
              <a:ext cx="173916" cy="3002965"/>
            </a:xfrm>
            <a:custGeom>
              <a:avLst/>
              <a:gdLst/>
              <a:ahLst/>
              <a:cxnLst/>
              <a:rect l="l" t="t" r="r" b="b"/>
              <a:pathLst>
                <a:path w="120000" h="120000" extrusionOk="0">
                  <a:moveTo>
                    <a:pt x="0" y="0"/>
                  </a:moveTo>
                  <a:lnTo>
                    <a:pt x="0" y="120000"/>
                  </a:lnTo>
                  <a:lnTo>
                    <a:pt x="120000" y="120000"/>
                  </a:lnTo>
                </a:path>
              </a:pathLst>
            </a:custGeom>
            <a:noFill/>
            <a:ln w="12700" cap="flat" cmpd="sng">
              <a:solidFill>
                <a:srgbClr val="C4D8DD"/>
              </a:solidFill>
              <a:prstDash val="solid"/>
              <a:miter lim="800000"/>
              <a:headEnd type="none" w="sm" len="sm"/>
              <a:tailEnd type="none" w="sm" len="sm"/>
            </a:ln>
          </p:spPr>
        </p:sp>
        <p:sp>
          <p:nvSpPr>
            <p:cNvPr id="482" name="Google Shape;482;p15"/>
            <p:cNvSpPr/>
            <p:nvPr/>
          </p:nvSpPr>
          <p:spPr>
            <a:xfrm>
              <a:off x="3865619" y="1404794"/>
              <a:ext cx="173916" cy="2179758"/>
            </a:xfrm>
            <a:custGeom>
              <a:avLst/>
              <a:gdLst/>
              <a:ahLst/>
              <a:cxnLst/>
              <a:rect l="l" t="t" r="r" b="b"/>
              <a:pathLst>
                <a:path w="120000" h="120000" extrusionOk="0">
                  <a:moveTo>
                    <a:pt x="0" y="0"/>
                  </a:moveTo>
                  <a:lnTo>
                    <a:pt x="0" y="120000"/>
                  </a:lnTo>
                  <a:lnTo>
                    <a:pt x="120000" y="120000"/>
                  </a:lnTo>
                </a:path>
              </a:pathLst>
            </a:custGeom>
            <a:noFill/>
            <a:ln w="12700" cap="flat" cmpd="sng">
              <a:solidFill>
                <a:srgbClr val="C4D8DD"/>
              </a:solidFill>
              <a:prstDash val="solid"/>
              <a:miter lim="800000"/>
              <a:headEnd type="none" w="sm" len="sm"/>
              <a:tailEnd type="none" w="sm" len="sm"/>
            </a:ln>
          </p:spPr>
        </p:sp>
        <p:sp>
          <p:nvSpPr>
            <p:cNvPr id="483" name="Google Shape;483;p15"/>
            <p:cNvSpPr/>
            <p:nvPr/>
          </p:nvSpPr>
          <p:spPr>
            <a:xfrm>
              <a:off x="3865619" y="1404794"/>
              <a:ext cx="173916" cy="1356552"/>
            </a:xfrm>
            <a:custGeom>
              <a:avLst/>
              <a:gdLst/>
              <a:ahLst/>
              <a:cxnLst/>
              <a:rect l="l" t="t" r="r" b="b"/>
              <a:pathLst>
                <a:path w="120000" h="120000" extrusionOk="0">
                  <a:moveTo>
                    <a:pt x="0" y="0"/>
                  </a:moveTo>
                  <a:lnTo>
                    <a:pt x="0" y="120000"/>
                  </a:lnTo>
                  <a:lnTo>
                    <a:pt x="120000" y="120000"/>
                  </a:lnTo>
                </a:path>
              </a:pathLst>
            </a:custGeom>
            <a:noFill/>
            <a:ln w="12700" cap="flat" cmpd="sng">
              <a:solidFill>
                <a:srgbClr val="C4D8DD"/>
              </a:solidFill>
              <a:prstDash val="solid"/>
              <a:miter lim="800000"/>
              <a:headEnd type="none" w="sm" len="sm"/>
              <a:tailEnd type="none" w="sm" len="sm"/>
            </a:ln>
          </p:spPr>
        </p:sp>
        <p:sp>
          <p:nvSpPr>
            <p:cNvPr id="484" name="Google Shape;484;p15"/>
            <p:cNvSpPr/>
            <p:nvPr/>
          </p:nvSpPr>
          <p:spPr>
            <a:xfrm>
              <a:off x="3865619" y="1404794"/>
              <a:ext cx="173916" cy="533345"/>
            </a:xfrm>
            <a:custGeom>
              <a:avLst/>
              <a:gdLst/>
              <a:ahLst/>
              <a:cxnLst/>
              <a:rect l="l" t="t" r="r" b="b"/>
              <a:pathLst>
                <a:path w="120000" h="120000" extrusionOk="0">
                  <a:moveTo>
                    <a:pt x="0" y="0"/>
                  </a:moveTo>
                  <a:lnTo>
                    <a:pt x="0" y="120000"/>
                  </a:lnTo>
                  <a:lnTo>
                    <a:pt x="120000" y="120000"/>
                  </a:lnTo>
                </a:path>
              </a:pathLst>
            </a:custGeom>
            <a:noFill/>
            <a:ln w="12700" cap="flat" cmpd="sng">
              <a:solidFill>
                <a:srgbClr val="C4D8DD"/>
              </a:solidFill>
              <a:prstDash val="solid"/>
              <a:miter lim="800000"/>
              <a:headEnd type="none" w="sm" len="sm"/>
              <a:tailEnd type="none" w="sm" len="sm"/>
            </a:ln>
          </p:spPr>
        </p:sp>
        <p:sp>
          <p:nvSpPr>
            <p:cNvPr id="485" name="Google Shape;485;p15"/>
            <p:cNvSpPr/>
            <p:nvPr/>
          </p:nvSpPr>
          <p:spPr>
            <a:xfrm>
              <a:off x="3627932" y="581587"/>
              <a:ext cx="701464" cy="243483"/>
            </a:xfrm>
            <a:custGeom>
              <a:avLst/>
              <a:gdLst/>
              <a:ahLst/>
              <a:cxnLst/>
              <a:rect l="l" t="t" r="r" b="b"/>
              <a:pathLst>
                <a:path w="120000" h="120000" extrusionOk="0">
                  <a:moveTo>
                    <a:pt x="0" y="0"/>
                  </a:moveTo>
                  <a:lnTo>
                    <a:pt x="0" y="60000"/>
                  </a:lnTo>
                  <a:lnTo>
                    <a:pt x="120000" y="60000"/>
                  </a:lnTo>
                  <a:lnTo>
                    <a:pt x="120000" y="120000"/>
                  </a:lnTo>
                </a:path>
              </a:pathLst>
            </a:custGeom>
            <a:noFill/>
            <a:ln w="12700" cap="flat" cmpd="sng">
              <a:solidFill>
                <a:srgbClr val="ACBEC2"/>
              </a:solidFill>
              <a:prstDash val="solid"/>
              <a:miter lim="800000"/>
              <a:headEnd type="none" w="sm" len="sm"/>
              <a:tailEnd type="none" w="sm" len="sm"/>
            </a:ln>
          </p:spPr>
        </p:sp>
        <p:sp>
          <p:nvSpPr>
            <p:cNvPr id="486" name="Google Shape;486;p15"/>
            <p:cNvSpPr/>
            <p:nvPr/>
          </p:nvSpPr>
          <p:spPr>
            <a:xfrm>
              <a:off x="2462689" y="1404794"/>
              <a:ext cx="173916" cy="1356552"/>
            </a:xfrm>
            <a:custGeom>
              <a:avLst/>
              <a:gdLst/>
              <a:ahLst/>
              <a:cxnLst/>
              <a:rect l="l" t="t" r="r" b="b"/>
              <a:pathLst>
                <a:path w="120000" h="120000" extrusionOk="0">
                  <a:moveTo>
                    <a:pt x="0" y="0"/>
                  </a:moveTo>
                  <a:lnTo>
                    <a:pt x="0" y="120000"/>
                  </a:lnTo>
                  <a:lnTo>
                    <a:pt x="120000" y="120000"/>
                  </a:lnTo>
                </a:path>
              </a:pathLst>
            </a:custGeom>
            <a:noFill/>
            <a:ln w="12700" cap="flat" cmpd="sng">
              <a:solidFill>
                <a:srgbClr val="C4D8DD"/>
              </a:solidFill>
              <a:prstDash val="solid"/>
              <a:miter lim="800000"/>
              <a:headEnd type="none" w="sm" len="sm"/>
              <a:tailEnd type="none" w="sm" len="sm"/>
            </a:ln>
          </p:spPr>
        </p:sp>
        <p:sp>
          <p:nvSpPr>
            <p:cNvPr id="487" name="Google Shape;487;p15"/>
            <p:cNvSpPr/>
            <p:nvPr/>
          </p:nvSpPr>
          <p:spPr>
            <a:xfrm>
              <a:off x="2462689" y="1404794"/>
              <a:ext cx="173916" cy="533345"/>
            </a:xfrm>
            <a:custGeom>
              <a:avLst/>
              <a:gdLst/>
              <a:ahLst/>
              <a:cxnLst/>
              <a:rect l="l" t="t" r="r" b="b"/>
              <a:pathLst>
                <a:path w="120000" h="120000" extrusionOk="0">
                  <a:moveTo>
                    <a:pt x="0" y="0"/>
                  </a:moveTo>
                  <a:lnTo>
                    <a:pt x="0" y="120000"/>
                  </a:lnTo>
                  <a:lnTo>
                    <a:pt x="120000" y="120000"/>
                  </a:lnTo>
                </a:path>
              </a:pathLst>
            </a:custGeom>
            <a:noFill/>
            <a:ln w="12700" cap="flat" cmpd="sng">
              <a:solidFill>
                <a:srgbClr val="C4D8DD"/>
              </a:solidFill>
              <a:prstDash val="solid"/>
              <a:miter lim="800000"/>
              <a:headEnd type="none" w="sm" len="sm"/>
              <a:tailEnd type="none" w="sm" len="sm"/>
            </a:ln>
          </p:spPr>
        </p:sp>
        <p:sp>
          <p:nvSpPr>
            <p:cNvPr id="488" name="Google Shape;488;p15"/>
            <p:cNvSpPr/>
            <p:nvPr/>
          </p:nvSpPr>
          <p:spPr>
            <a:xfrm>
              <a:off x="2926467" y="581587"/>
              <a:ext cx="701464" cy="243483"/>
            </a:xfrm>
            <a:custGeom>
              <a:avLst/>
              <a:gdLst/>
              <a:ahLst/>
              <a:cxnLst/>
              <a:rect l="l" t="t" r="r" b="b"/>
              <a:pathLst>
                <a:path w="120000" h="120000" extrusionOk="0">
                  <a:moveTo>
                    <a:pt x="120000" y="0"/>
                  </a:moveTo>
                  <a:lnTo>
                    <a:pt x="120000" y="60000"/>
                  </a:lnTo>
                  <a:lnTo>
                    <a:pt x="0" y="60000"/>
                  </a:lnTo>
                  <a:lnTo>
                    <a:pt x="0" y="120000"/>
                  </a:lnTo>
                </a:path>
              </a:pathLst>
            </a:custGeom>
            <a:noFill/>
            <a:ln w="12700" cap="flat" cmpd="sng">
              <a:solidFill>
                <a:srgbClr val="ACBEC2"/>
              </a:solidFill>
              <a:prstDash val="solid"/>
              <a:miter lim="800000"/>
              <a:headEnd type="none" w="sm" len="sm"/>
              <a:tailEnd type="none" w="sm" len="sm"/>
            </a:ln>
          </p:spPr>
        </p:sp>
        <p:sp>
          <p:nvSpPr>
            <p:cNvPr id="489" name="Google Shape;489;p15"/>
            <p:cNvSpPr/>
            <p:nvPr/>
          </p:nvSpPr>
          <p:spPr>
            <a:xfrm>
              <a:off x="1059759" y="1404794"/>
              <a:ext cx="173916" cy="2179758"/>
            </a:xfrm>
            <a:custGeom>
              <a:avLst/>
              <a:gdLst/>
              <a:ahLst/>
              <a:cxnLst/>
              <a:rect l="l" t="t" r="r" b="b"/>
              <a:pathLst>
                <a:path w="120000" h="120000" extrusionOk="0">
                  <a:moveTo>
                    <a:pt x="0" y="0"/>
                  </a:moveTo>
                  <a:lnTo>
                    <a:pt x="0" y="120000"/>
                  </a:lnTo>
                  <a:lnTo>
                    <a:pt x="120000" y="120000"/>
                  </a:lnTo>
                </a:path>
              </a:pathLst>
            </a:custGeom>
            <a:noFill/>
            <a:ln w="12700" cap="flat" cmpd="sng">
              <a:solidFill>
                <a:srgbClr val="C4D8DD"/>
              </a:solidFill>
              <a:prstDash val="solid"/>
              <a:miter lim="800000"/>
              <a:headEnd type="none" w="sm" len="sm"/>
              <a:tailEnd type="none" w="sm" len="sm"/>
            </a:ln>
          </p:spPr>
        </p:sp>
        <p:sp>
          <p:nvSpPr>
            <p:cNvPr id="490" name="Google Shape;490;p15"/>
            <p:cNvSpPr/>
            <p:nvPr/>
          </p:nvSpPr>
          <p:spPr>
            <a:xfrm>
              <a:off x="1059759" y="1404794"/>
              <a:ext cx="173916" cy="1356552"/>
            </a:xfrm>
            <a:custGeom>
              <a:avLst/>
              <a:gdLst/>
              <a:ahLst/>
              <a:cxnLst/>
              <a:rect l="l" t="t" r="r" b="b"/>
              <a:pathLst>
                <a:path w="120000" h="120000" extrusionOk="0">
                  <a:moveTo>
                    <a:pt x="0" y="0"/>
                  </a:moveTo>
                  <a:lnTo>
                    <a:pt x="0" y="120000"/>
                  </a:lnTo>
                  <a:lnTo>
                    <a:pt x="120000" y="120000"/>
                  </a:lnTo>
                </a:path>
              </a:pathLst>
            </a:custGeom>
            <a:noFill/>
            <a:ln w="12700" cap="flat" cmpd="sng">
              <a:solidFill>
                <a:srgbClr val="C4D8DD"/>
              </a:solidFill>
              <a:prstDash val="solid"/>
              <a:miter lim="800000"/>
              <a:headEnd type="none" w="sm" len="sm"/>
              <a:tailEnd type="none" w="sm" len="sm"/>
            </a:ln>
          </p:spPr>
        </p:sp>
        <p:sp>
          <p:nvSpPr>
            <p:cNvPr id="491" name="Google Shape;491;p15"/>
            <p:cNvSpPr/>
            <p:nvPr/>
          </p:nvSpPr>
          <p:spPr>
            <a:xfrm>
              <a:off x="1059759" y="1404794"/>
              <a:ext cx="173916" cy="533345"/>
            </a:xfrm>
            <a:custGeom>
              <a:avLst/>
              <a:gdLst/>
              <a:ahLst/>
              <a:cxnLst/>
              <a:rect l="l" t="t" r="r" b="b"/>
              <a:pathLst>
                <a:path w="120000" h="120000" extrusionOk="0">
                  <a:moveTo>
                    <a:pt x="0" y="0"/>
                  </a:moveTo>
                  <a:lnTo>
                    <a:pt x="0" y="120000"/>
                  </a:lnTo>
                  <a:lnTo>
                    <a:pt x="120000" y="120000"/>
                  </a:lnTo>
                </a:path>
              </a:pathLst>
            </a:custGeom>
            <a:noFill/>
            <a:ln w="12700" cap="flat" cmpd="sng">
              <a:solidFill>
                <a:srgbClr val="C4D8DD"/>
              </a:solidFill>
              <a:prstDash val="solid"/>
              <a:miter lim="800000"/>
              <a:headEnd type="none" w="sm" len="sm"/>
              <a:tailEnd type="none" w="sm" len="sm"/>
            </a:ln>
          </p:spPr>
        </p:sp>
        <p:sp>
          <p:nvSpPr>
            <p:cNvPr id="492" name="Google Shape;492;p15"/>
            <p:cNvSpPr/>
            <p:nvPr/>
          </p:nvSpPr>
          <p:spPr>
            <a:xfrm>
              <a:off x="1523537" y="581587"/>
              <a:ext cx="2104394" cy="243483"/>
            </a:xfrm>
            <a:custGeom>
              <a:avLst/>
              <a:gdLst/>
              <a:ahLst/>
              <a:cxnLst/>
              <a:rect l="l" t="t" r="r" b="b"/>
              <a:pathLst>
                <a:path w="120000" h="120000" extrusionOk="0">
                  <a:moveTo>
                    <a:pt x="120000" y="0"/>
                  </a:moveTo>
                  <a:lnTo>
                    <a:pt x="120000" y="60000"/>
                  </a:lnTo>
                  <a:lnTo>
                    <a:pt x="0" y="60000"/>
                  </a:lnTo>
                  <a:lnTo>
                    <a:pt x="0" y="120000"/>
                  </a:lnTo>
                </a:path>
              </a:pathLst>
            </a:custGeom>
            <a:noFill/>
            <a:ln w="12700" cap="flat" cmpd="sng">
              <a:solidFill>
                <a:srgbClr val="ACBEC2"/>
              </a:solidFill>
              <a:prstDash val="solid"/>
              <a:miter lim="800000"/>
              <a:headEnd type="none" w="sm" len="sm"/>
              <a:tailEnd type="none" w="sm" len="sm"/>
            </a:ln>
          </p:spPr>
        </p:sp>
        <p:sp>
          <p:nvSpPr>
            <p:cNvPr id="493" name="Google Shape;493;p15"/>
            <p:cNvSpPr/>
            <p:nvPr/>
          </p:nvSpPr>
          <p:spPr>
            <a:xfrm>
              <a:off x="2550841" y="1864"/>
              <a:ext cx="2154181" cy="579723"/>
            </a:xfrm>
            <a:prstGeom prst="rect">
              <a:avLst/>
            </a:prstGeom>
            <a:solidFill>
              <a:srgbClr val="5975CE"/>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15"/>
            <p:cNvSpPr txBox="1"/>
            <p:nvPr/>
          </p:nvSpPr>
          <p:spPr>
            <a:xfrm>
              <a:off x="2550841" y="1864"/>
              <a:ext cx="2154181" cy="579723"/>
            </a:xfrm>
            <a:prstGeom prst="rect">
              <a:avLst/>
            </a:prstGeom>
            <a:noFill/>
            <a:ln>
              <a:noFill/>
            </a:ln>
          </p:spPr>
          <p:txBody>
            <a:bodyPr spcFirstLastPara="1" wrap="square" lIns="15225" tIns="15225" rIns="15225" bIns="15225" anchor="ctr" anchorCtr="0">
              <a:noAutofit/>
            </a:bodyPr>
            <a:lstStyle/>
            <a:p>
              <a:pPr marL="0" marR="0" lvl="0" indent="0" algn="ctr" rtl="0">
                <a:lnSpc>
                  <a:spcPct val="90000"/>
                </a:lnSpc>
                <a:spcBef>
                  <a:spcPts val="0"/>
                </a:spcBef>
                <a:spcAft>
                  <a:spcPts val="0"/>
                </a:spcAft>
                <a:buClr>
                  <a:schemeClr val="lt1"/>
                </a:buClr>
                <a:buSzPts val="2400"/>
                <a:buFont typeface="Candara"/>
                <a:buNone/>
              </a:pPr>
              <a:r>
                <a:rPr lang="es-ES" sz="2400" b="1">
                  <a:solidFill>
                    <a:schemeClr val="lt1"/>
                  </a:solidFill>
                  <a:latin typeface="Candara"/>
                  <a:ea typeface="Candara"/>
                  <a:cs typeface="Candara"/>
                  <a:sym typeface="Candara"/>
                </a:rPr>
                <a:t>Game Thinking</a:t>
              </a:r>
              <a:endParaRPr sz="2400" b="1">
                <a:solidFill>
                  <a:schemeClr val="lt1"/>
                </a:solidFill>
                <a:latin typeface="Candara"/>
                <a:ea typeface="Candara"/>
                <a:cs typeface="Candara"/>
                <a:sym typeface="Candara"/>
              </a:endParaRPr>
            </a:p>
          </p:txBody>
        </p:sp>
        <p:sp>
          <p:nvSpPr>
            <p:cNvPr id="495" name="Google Shape;495;p15"/>
            <p:cNvSpPr/>
            <p:nvPr/>
          </p:nvSpPr>
          <p:spPr>
            <a:xfrm>
              <a:off x="943814" y="825071"/>
              <a:ext cx="1159446" cy="579723"/>
            </a:xfrm>
            <a:prstGeom prst="rect">
              <a:avLst/>
            </a:prstGeom>
            <a:solidFill>
              <a:schemeClr val="accent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15"/>
            <p:cNvSpPr txBox="1"/>
            <p:nvPr/>
          </p:nvSpPr>
          <p:spPr>
            <a:xfrm>
              <a:off x="943814" y="825071"/>
              <a:ext cx="1159446" cy="579723"/>
            </a:xfrm>
            <a:prstGeom prst="rect">
              <a:avLst/>
            </a:prstGeom>
            <a:noFill/>
            <a:ln>
              <a:noFill/>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Clr>
                  <a:schemeClr val="lt1"/>
                </a:buClr>
                <a:buSzPts val="1400"/>
                <a:buFont typeface="Candara"/>
                <a:buNone/>
              </a:pPr>
              <a:r>
                <a:rPr lang="es-ES" sz="1400" b="1">
                  <a:solidFill>
                    <a:schemeClr val="lt1"/>
                  </a:solidFill>
                  <a:latin typeface="Candara"/>
                  <a:ea typeface="Candara"/>
                  <a:cs typeface="Candara"/>
                  <a:sym typeface="Candara"/>
                </a:rPr>
                <a:t>Game Inspired Design</a:t>
              </a:r>
              <a:endParaRPr sz="1400" b="1">
                <a:solidFill>
                  <a:schemeClr val="lt1"/>
                </a:solidFill>
                <a:latin typeface="Candara"/>
                <a:ea typeface="Candara"/>
                <a:cs typeface="Candara"/>
                <a:sym typeface="Candara"/>
              </a:endParaRPr>
            </a:p>
          </p:txBody>
        </p:sp>
        <p:sp>
          <p:nvSpPr>
            <p:cNvPr id="497" name="Google Shape;497;p15"/>
            <p:cNvSpPr/>
            <p:nvPr/>
          </p:nvSpPr>
          <p:spPr>
            <a:xfrm>
              <a:off x="1233676" y="1648278"/>
              <a:ext cx="1159446" cy="579723"/>
            </a:xfrm>
            <a:prstGeom prst="rect">
              <a:avLst/>
            </a:prstGeom>
            <a:solidFill>
              <a:srgbClr val="FEE8C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15"/>
            <p:cNvSpPr txBox="1"/>
            <p:nvPr/>
          </p:nvSpPr>
          <p:spPr>
            <a:xfrm>
              <a:off x="1233676" y="1648278"/>
              <a:ext cx="1159446" cy="579723"/>
            </a:xfrm>
            <a:prstGeom prst="rect">
              <a:avLst/>
            </a:prstGeom>
            <a:noFill/>
            <a:ln>
              <a:noFill/>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a:solidFill>
                    <a:schemeClr val="dk1"/>
                  </a:solidFill>
                  <a:latin typeface="Candara"/>
                  <a:ea typeface="Candara"/>
                  <a:cs typeface="Candara"/>
                  <a:sym typeface="Candara"/>
                </a:rPr>
                <a:t>User Interface</a:t>
              </a:r>
              <a:endParaRPr/>
            </a:p>
          </p:txBody>
        </p:sp>
        <p:sp>
          <p:nvSpPr>
            <p:cNvPr id="499" name="Google Shape;499;p15"/>
            <p:cNvSpPr/>
            <p:nvPr/>
          </p:nvSpPr>
          <p:spPr>
            <a:xfrm>
              <a:off x="1233676" y="2471485"/>
              <a:ext cx="1159446" cy="579723"/>
            </a:xfrm>
            <a:prstGeom prst="rect">
              <a:avLst/>
            </a:prstGeom>
            <a:solidFill>
              <a:srgbClr val="FEE8C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15"/>
            <p:cNvSpPr txBox="1"/>
            <p:nvPr/>
          </p:nvSpPr>
          <p:spPr>
            <a:xfrm>
              <a:off x="1233676" y="2471485"/>
              <a:ext cx="1159446" cy="579723"/>
            </a:xfrm>
            <a:prstGeom prst="rect">
              <a:avLst/>
            </a:prstGeom>
            <a:noFill/>
            <a:ln>
              <a:noFill/>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a:solidFill>
                    <a:schemeClr val="dk1"/>
                  </a:solidFill>
                  <a:latin typeface="Candara"/>
                  <a:ea typeface="Candara"/>
                  <a:cs typeface="Candara"/>
                  <a:sym typeface="Candara"/>
                </a:rPr>
                <a:t>Aesthetic</a:t>
              </a:r>
              <a:endParaRPr sz="1400">
                <a:solidFill>
                  <a:schemeClr val="dk1"/>
                </a:solidFill>
                <a:latin typeface="Candara"/>
                <a:ea typeface="Candara"/>
                <a:cs typeface="Candara"/>
                <a:sym typeface="Candara"/>
              </a:endParaRPr>
            </a:p>
          </p:txBody>
        </p:sp>
        <p:sp>
          <p:nvSpPr>
            <p:cNvPr id="501" name="Google Shape;501;p15"/>
            <p:cNvSpPr/>
            <p:nvPr/>
          </p:nvSpPr>
          <p:spPr>
            <a:xfrm>
              <a:off x="1233676" y="3294692"/>
              <a:ext cx="1159446" cy="579723"/>
            </a:xfrm>
            <a:prstGeom prst="rect">
              <a:avLst/>
            </a:prstGeom>
            <a:solidFill>
              <a:srgbClr val="FEE8C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15"/>
            <p:cNvSpPr txBox="1"/>
            <p:nvPr/>
          </p:nvSpPr>
          <p:spPr>
            <a:xfrm>
              <a:off x="1233676" y="3294692"/>
              <a:ext cx="1159446" cy="579723"/>
            </a:xfrm>
            <a:prstGeom prst="rect">
              <a:avLst/>
            </a:prstGeom>
            <a:noFill/>
            <a:ln>
              <a:noFill/>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a:solidFill>
                    <a:schemeClr val="dk1"/>
                  </a:solidFill>
                  <a:latin typeface="Candara"/>
                  <a:ea typeface="Candara"/>
                  <a:cs typeface="Candara"/>
                  <a:sym typeface="Candara"/>
                </a:rPr>
                <a:t>Narrative Tone</a:t>
              </a:r>
              <a:endParaRPr sz="1400">
                <a:solidFill>
                  <a:schemeClr val="dk1"/>
                </a:solidFill>
                <a:latin typeface="Candara"/>
                <a:ea typeface="Candara"/>
                <a:cs typeface="Candara"/>
                <a:sym typeface="Candara"/>
              </a:endParaRPr>
            </a:p>
          </p:txBody>
        </p:sp>
        <p:sp>
          <p:nvSpPr>
            <p:cNvPr id="503" name="Google Shape;503;p15"/>
            <p:cNvSpPr/>
            <p:nvPr/>
          </p:nvSpPr>
          <p:spPr>
            <a:xfrm>
              <a:off x="2346744" y="825071"/>
              <a:ext cx="1159446" cy="579723"/>
            </a:xfrm>
            <a:prstGeom prst="rect">
              <a:avLst/>
            </a:prstGeom>
            <a:solidFill>
              <a:srgbClr val="92D05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15"/>
            <p:cNvSpPr txBox="1"/>
            <p:nvPr/>
          </p:nvSpPr>
          <p:spPr>
            <a:xfrm>
              <a:off x="2346744" y="825071"/>
              <a:ext cx="1159446" cy="579723"/>
            </a:xfrm>
            <a:prstGeom prst="rect">
              <a:avLst/>
            </a:prstGeom>
            <a:noFill/>
            <a:ln>
              <a:noFill/>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Clr>
                  <a:schemeClr val="lt1"/>
                </a:buClr>
                <a:buSzPts val="1400"/>
                <a:buFont typeface="Candara"/>
                <a:buNone/>
              </a:pPr>
              <a:r>
                <a:rPr lang="es-ES" sz="1400" b="1">
                  <a:solidFill>
                    <a:schemeClr val="lt1"/>
                  </a:solidFill>
                  <a:latin typeface="Candara"/>
                  <a:ea typeface="Candara"/>
                  <a:cs typeface="Candara"/>
                  <a:sym typeface="Candara"/>
                </a:rPr>
                <a:t>Gamification</a:t>
              </a:r>
              <a:endParaRPr sz="1400" b="1">
                <a:solidFill>
                  <a:schemeClr val="lt1"/>
                </a:solidFill>
                <a:latin typeface="Candara"/>
                <a:ea typeface="Candara"/>
                <a:cs typeface="Candara"/>
                <a:sym typeface="Candara"/>
              </a:endParaRPr>
            </a:p>
          </p:txBody>
        </p:sp>
        <p:sp>
          <p:nvSpPr>
            <p:cNvPr id="505" name="Google Shape;505;p15"/>
            <p:cNvSpPr/>
            <p:nvPr/>
          </p:nvSpPr>
          <p:spPr>
            <a:xfrm>
              <a:off x="2636606" y="1648278"/>
              <a:ext cx="1159446" cy="579723"/>
            </a:xfrm>
            <a:prstGeom prst="rect">
              <a:avLst/>
            </a:prstGeom>
            <a:solidFill>
              <a:schemeClr val="accent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15"/>
            <p:cNvSpPr txBox="1"/>
            <p:nvPr/>
          </p:nvSpPr>
          <p:spPr>
            <a:xfrm>
              <a:off x="2636606" y="1648278"/>
              <a:ext cx="1159446" cy="579723"/>
            </a:xfrm>
            <a:prstGeom prst="rect">
              <a:avLst/>
            </a:prstGeom>
            <a:noFill/>
            <a:ln>
              <a:noFill/>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a:solidFill>
                    <a:schemeClr val="dk1"/>
                  </a:solidFill>
                  <a:latin typeface="Candara"/>
                  <a:ea typeface="Candara"/>
                  <a:cs typeface="Candara"/>
                  <a:sym typeface="Candara"/>
                </a:rPr>
                <a:t>Intrinsic</a:t>
              </a:r>
              <a:endParaRPr sz="1400">
                <a:solidFill>
                  <a:schemeClr val="dk1"/>
                </a:solidFill>
                <a:latin typeface="Candara"/>
                <a:ea typeface="Candara"/>
                <a:cs typeface="Candara"/>
                <a:sym typeface="Candara"/>
              </a:endParaRPr>
            </a:p>
          </p:txBody>
        </p:sp>
        <p:sp>
          <p:nvSpPr>
            <p:cNvPr id="507" name="Google Shape;507;p15"/>
            <p:cNvSpPr/>
            <p:nvPr/>
          </p:nvSpPr>
          <p:spPr>
            <a:xfrm>
              <a:off x="2636606" y="2471485"/>
              <a:ext cx="1159446" cy="579723"/>
            </a:xfrm>
            <a:prstGeom prst="rect">
              <a:avLst/>
            </a:prstGeom>
            <a:solidFill>
              <a:schemeClr val="accent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15"/>
            <p:cNvSpPr txBox="1"/>
            <p:nvPr/>
          </p:nvSpPr>
          <p:spPr>
            <a:xfrm>
              <a:off x="2636606" y="2471485"/>
              <a:ext cx="1159446" cy="579723"/>
            </a:xfrm>
            <a:prstGeom prst="rect">
              <a:avLst/>
            </a:prstGeom>
            <a:noFill/>
            <a:ln>
              <a:noFill/>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a:solidFill>
                    <a:schemeClr val="dk1"/>
                  </a:solidFill>
                  <a:latin typeface="Candara"/>
                  <a:ea typeface="Candara"/>
                  <a:cs typeface="Candara"/>
                  <a:sym typeface="Candara"/>
                </a:rPr>
                <a:t>Extrinsic</a:t>
              </a:r>
              <a:endParaRPr sz="1400">
                <a:solidFill>
                  <a:schemeClr val="dk1"/>
                </a:solidFill>
                <a:latin typeface="Candara"/>
                <a:ea typeface="Candara"/>
                <a:cs typeface="Candara"/>
                <a:sym typeface="Candara"/>
              </a:endParaRPr>
            </a:p>
          </p:txBody>
        </p:sp>
        <p:sp>
          <p:nvSpPr>
            <p:cNvPr id="509" name="Google Shape;509;p15"/>
            <p:cNvSpPr/>
            <p:nvPr/>
          </p:nvSpPr>
          <p:spPr>
            <a:xfrm>
              <a:off x="3749674" y="825071"/>
              <a:ext cx="1159446" cy="579723"/>
            </a:xfrm>
            <a:prstGeom prst="rect">
              <a:avLst/>
            </a:prstGeom>
            <a:solidFill>
              <a:srgbClr val="C0000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15"/>
            <p:cNvSpPr txBox="1"/>
            <p:nvPr/>
          </p:nvSpPr>
          <p:spPr>
            <a:xfrm>
              <a:off x="3749674" y="825071"/>
              <a:ext cx="1159446" cy="579723"/>
            </a:xfrm>
            <a:prstGeom prst="rect">
              <a:avLst/>
            </a:prstGeom>
            <a:noFill/>
            <a:ln>
              <a:noFill/>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Clr>
                  <a:schemeClr val="lt1"/>
                </a:buClr>
                <a:buSzPts val="1400"/>
                <a:buFont typeface="Candara"/>
                <a:buNone/>
              </a:pPr>
              <a:r>
                <a:rPr lang="es-ES" sz="1400" b="1">
                  <a:solidFill>
                    <a:schemeClr val="lt1"/>
                  </a:solidFill>
                  <a:latin typeface="Candara"/>
                  <a:ea typeface="Candara"/>
                  <a:cs typeface="Candara"/>
                  <a:sym typeface="Candara"/>
                </a:rPr>
                <a:t>Serious games</a:t>
              </a:r>
              <a:endParaRPr sz="1400" b="1">
                <a:solidFill>
                  <a:schemeClr val="lt1"/>
                </a:solidFill>
                <a:latin typeface="Candara"/>
                <a:ea typeface="Candara"/>
                <a:cs typeface="Candara"/>
                <a:sym typeface="Candara"/>
              </a:endParaRPr>
            </a:p>
          </p:txBody>
        </p:sp>
        <p:sp>
          <p:nvSpPr>
            <p:cNvPr id="511" name="Google Shape;511;p15"/>
            <p:cNvSpPr/>
            <p:nvPr/>
          </p:nvSpPr>
          <p:spPr>
            <a:xfrm>
              <a:off x="4039536" y="1648278"/>
              <a:ext cx="1159446" cy="579723"/>
            </a:xfrm>
            <a:prstGeom prst="rect">
              <a:avLst/>
            </a:prstGeom>
            <a:solidFill>
              <a:srgbClr val="F7CFD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15"/>
            <p:cNvSpPr txBox="1"/>
            <p:nvPr/>
          </p:nvSpPr>
          <p:spPr>
            <a:xfrm>
              <a:off x="4039536" y="1648278"/>
              <a:ext cx="1159446" cy="579723"/>
            </a:xfrm>
            <a:prstGeom prst="rect">
              <a:avLst/>
            </a:prstGeom>
            <a:noFill/>
            <a:ln>
              <a:noFill/>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a:solidFill>
                    <a:schemeClr val="dk1"/>
                  </a:solidFill>
                  <a:latin typeface="Candara"/>
                  <a:ea typeface="Candara"/>
                  <a:cs typeface="Candara"/>
                  <a:sym typeface="Candara"/>
                </a:rPr>
                <a:t>Teaching</a:t>
              </a:r>
              <a:endParaRPr sz="1400">
                <a:solidFill>
                  <a:schemeClr val="dk1"/>
                </a:solidFill>
                <a:latin typeface="Candara"/>
                <a:ea typeface="Candara"/>
                <a:cs typeface="Candara"/>
                <a:sym typeface="Candara"/>
              </a:endParaRPr>
            </a:p>
          </p:txBody>
        </p:sp>
        <p:sp>
          <p:nvSpPr>
            <p:cNvPr id="513" name="Google Shape;513;p15"/>
            <p:cNvSpPr/>
            <p:nvPr/>
          </p:nvSpPr>
          <p:spPr>
            <a:xfrm>
              <a:off x="4039536" y="2471485"/>
              <a:ext cx="1159446" cy="579723"/>
            </a:xfrm>
            <a:prstGeom prst="rect">
              <a:avLst/>
            </a:prstGeom>
            <a:solidFill>
              <a:srgbClr val="F7CFD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15"/>
            <p:cNvSpPr txBox="1"/>
            <p:nvPr/>
          </p:nvSpPr>
          <p:spPr>
            <a:xfrm>
              <a:off x="4039536" y="2471485"/>
              <a:ext cx="1159446" cy="579723"/>
            </a:xfrm>
            <a:prstGeom prst="rect">
              <a:avLst/>
            </a:prstGeom>
            <a:noFill/>
            <a:ln>
              <a:noFill/>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a:solidFill>
                    <a:schemeClr val="dk1"/>
                  </a:solidFill>
                  <a:latin typeface="Candara"/>
                  <a:ea typeface="Candara"/>
                  <a:cs typeface="Candara"/>
                  <a:sym typeface="Candara"/>
                </a:rPr>
                <a:t>Simulation</a:t>
              </a:r>
              <a:endParaRPr sz="1400">
                <a:solidFill>
                  <a:schemeClr val="dk1"/>
                </a:solidFill>
                <a:latin typeface="Candara"/>
                <a:ea typeface="Candara"/>
                <a:cs typeface="Candara"/>
                <a:sym typeface="Candara"/>
              </a:endParaRPr>
            </a:p>
          </p:txBody>
        </p:sp>
        <p:sp>
          <p:nvSpPr>
            <p:cNvPr id="515" name="Google Shape;515;p15"/>
            <p:cNvSpPr/>
            <p:nvPr/>
          </p:nvSpPr>
          <p:spPr>
            <a:xfrm>
              <a:off x="4039536" y="3294692"/>
              <a:ext cx="1159446" cy="579723"/>
            </a:xfrm>
            <a:prstGeom prst="rect">
              <a:avLst/>
            </a:prstGeom>
            <a:solidFill>
              <a:srgbClr val="F7CFD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15"/>
            <p:cNvSpPr txBox="1"/>
            <p:nvPr/>
          </p:nvSpPr>
          <p:spPr>
            <a:xfrm>
              <a:off x="4039536" y="3294692"/>
              <a:ext cx="1159446" cy="579723"/>
            </a:xfrm>
            <a:prstGeom prst="rect">
              <a:avLst/>
            </a:prstGeom>
            <a:noFill/>
            <a:ln>
              <a:noFill/>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a:solidFill>
                    <a:schemeClr val="dk1"/>
                  </a:solidFill>
                  <a:latin typeface="Candara"/>
                  <a:ea typeface="Candara"/>
                  <a:cs typeface="Candara"/>
                  <a:sym typeface="Candara"/>
                </a:rPr>
                <a:t>Meaning</a:t>
              </a:r>
              <a:endParaRPr sz="1400">
                <a:solidFill>
                  <a:schemeClr val="dk1"/>
                </a:solidFill>
                <a:latin typeface="Candara"/>
                <a:ea typeface="Candara"/>
                <a:cs typeface="Candara"/>
                <a:sym typeface="Candara"/>
              </a:endParaRPr>
            </a:p>
          </p:txBody>
        </p:sp>
        <p:sp>
          <p:nvSpPr>
            <p:cNvPr id="517" name="Google Shape;517;p15"/>
            <p:cNvSpPr/>
            <p:nvPr/>
          </p:nvSpPr>
          <p:spPr>
            <a:xfrm>
              <a:off x="4039536" y="4117899"/>
              <a:ext cx="1159446" cy="579723"/>
            </a:xfrm>
            <a:prstGeom prst="rect">
              <a:avLst/>
            </a:prstGeom>
            <a:solidFill>
              <a:srgbClr val="F7CFD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15"/>
            <p:cNvSpPr txBox="1"/>
            <p:nvPr/>
          </p:nvSpPr>
          <p:spPr>
            <a:xfrm>
              <a:off x="4039536" y="4117899"/>
              <a:ext cx="1159446" cy="579723"/>
            </a:xfrm>
            <a:prstGeom prst="rect">
              <a:avLst/>
            </a:prstGeom>
            <a:noFill/>
            <a:ln>
              <a:noFill/>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a:solidFill>
                    <a:schemeClr val="dk1"/>
                  </a:solidFill>
                  <a:latin typeface="Candara"/>
                  <a:ea typeface="Candara"/>
                  <a:cs typeface="Candara"/>
                  <a:sym typeface="Candara"/>
                </a:rPr>
                <a:t>Purpose</a:t>
              </a:r>
              <a:endParaRPr sz="1400">
                <a:solidFill>
                  <a:schemeClr val="dk1"/>
                </a:solidFill>
                <a:latin typeface="Candara"/>
                <a:ea typeface="Candara"/>
                <a:cs typeface="Candara"/>
                <a:sym typeface="Candara"/>
              </a:endParaRPr>
            </a:p>
          </p:txBody>
        </p:sp>
        <p:sp>
          <p:nvSpPr>
            <p:cNvPr id="519" name="Google Shape;519;p15"/>
            <p:cNvSpPr/>
            <p:nvPr/>
          </p:nvSpPr>
          <p:spPr>
            <a:xfrm>
              <a:off x="5152604" y="825071"/>
              <a:ext cx="1159446" cy="579723"/>
            </a:xfrm>
            <a:prstGeom prst="rect">
              <a:avLst/>
            </a:prstGeom>
            <a:solidFill>
              <a:srgbClr val="D9EFF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15"/>
            <p:cNvSpPr txBox="1"/>
            <p:nvPr/>
          </p:nvSpPr>
          <p:spPr>
            <a:xfrm>
              <a:off x="5152604" y="825071"/>
              <a:ext cx="1159446" cy="579723"/>
            </a:xfrm>
            <a:prstGeom prst="rect">
              <a:avLst/>
            </a:prstGeom>
            <a:noFill/>
            <a:ln>
              <a:noFill/>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Clr>
                  <a:schemeClr val="dk1"/>
                </a:buClr>
                <a:buSzPts val="1400"/>
                <a:buFont typeface="Candara"/>
                <a:buNone/>
              </a:pPr>
              <a:endParaRPr sz="1400">
                <a:solidFill>
                  <a:schemeClr val="dk1"/>
                </a:solidFill>
                <a:latin typeface="Candara"/>
                <a:ea typeface="Candara"/>
                <a:cs typeface="Candara"/>
                <a:sym typeface="Candara"/>
              </a:endParaRPr>
            </a:p>
          </p:txBody>
        </p:sp>
        <p:sp>
          <p:nvSpPr>
            <p:cNvPr id="521" name="Google Shape;521;p15"/>
            <p:cNvSpPr/>
            <p:nvPr/>
          </p:nvSpPr>
          <p:spPr>
            <a:xfrm>
              <a:off x="5442466" y="1648278"/>
              <a:ext cx="1159446" cy="579723"/>
            </a:xfrm>
            <a:prstGeom prst="rect">
              <a:avLst/>
            </a:prstGeom>
            <a:solidFill>
              <a:srgbClr val="E2D5E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15"/>
            <p:cNvSpPr txBox="1"/>
            <p:nvPr/>
          </p:nvSpPr>
          <p:spPr>
            <a:xfrm>
              <a:off x="5442466" y="1648278"/>
              <a:ext cx="1159446" cy="579723"/>
            </a:xfrm>
            <a:prstGeom prst="rect">
              <a:avLst/>
            </a:prstGeom>
            <a:noFill/>
            <a:ln>
              <a:noFill/>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a:solidFill>
                    <a:schemeClr val="dk1"/>
                  </a:solidFill>
                  <a:latin typeface="Candara"/>
                  <a:ea typeface="Candara"/>
                  <a:cs typeface="Candara"/>
                  <a:sym typeface="Candara"/>
                </a:rPr>
                <a:t>Entertainment</a:t>
              </a:r>
              <a:endParaRPr sz="1400">
                <a:solidFill>
                  <a:schemeClr val="dk1"/>
                </a:solidFill>
                <a:latin typeface="Candara"/>
                <a:ea typeface="Candara"/>
                <a:cs typeface="Candara"/>
                <a:sym typeface="Candara"/>
              </a:endParaRPr>
            </a:p>
          </p:txBody>
        </p:sp>
        <p:sp>
          <p:nvSpPr>
            <p:cNvPr id="523" name="Google Shape;523;p15"/>
            <p:cNvSpPr/>
            <p:nvPr/>
          </p:nvSpPr>
          <p:spPr>
            <a:xfrm>
              <a:off x="5442466" y="2471485"/>
              <a:ext cx="1159446" cy="579723"/>
            </a:xfrm>
            <a:prstGeom prst="rect">
              <a:avLst/>
            </a:prstGeom>
            <a:solidFill>
              <a:srgbClr val="E2D5E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15"/>
            <p:cNvSpPr txBox="1"/>
            <p:nvPr/>
          </p:nvSpPr>
          <p:spPr>
            <a:xfrm>
              <a:off x="5442466" y="2471485"/>
              <a:ext cx="1159446" cy="579723"/>
            </a:xfrm>
            <a:prstGeom prst="rect">
              <a:avLst/>
            </a:prstGeom>
            <a:noFill/>
            <a:ln>
              <a:noFill/>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a:solidFill>
                    <a:schemeClr val="dk1"/>
                  </a:solidFill>
                  <a:latin typeface="Candara"/>
                  <a:ea typeface="Candara"/>
                  <a:cs typeface="Candara"/>
                  <a:sym typeface="Candara"/>
                </a:rPr>
                <a:t>Art</a:t>
              </a:r>
              <a:endParaRPr/>
            </a:p>
          </p:txBody>
        </p:sp>
        <p:sp>
          <p:nvSpPr>
            <p:cNvPr id="525" name="Google Shape;525;p15"/>
            <p:cNvSpPr/>
            <p:nvPr/>
          </p:nvSpPr>
          <p:spPr>
            <a:xfrm>
              <a:off x="5442466" y="3294692"/>
              <a:ext cx="1159446" cy="579723"/>
            </a:xfrm>
            <a:prstGeom prst="rect">
              <a:avLst/>
            </a:prstGeom>
            <a:solidFill>
              <a:srgbClr val="E2D5E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15"/>
            <p:cNvSpPr txBox="1"/>
            <p:nvPr/>
          </p:nvSpPr>
          <p:spPr>
            <a:xfrm>
              <a:off x="5442466" y="3294692"/>
              <a:ext cx="1159446" cy="579723"/>
            </a:xfrm>
            <a:prstGeom prst="rect">
              <a:avLst/>
            </a:prstGeom>
            <a:noFill/>
            <a:ln>
              <a:noFill/>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Clr>
                  <a:schemeClr val="dk1"/>
                </a:buClr>
                <a:buSzPts val="1400"/>
                <a:buFont typeface="Candara"/>
                <a:buNone/>
              </a:pPr>
              <a:r>
                <a:rPr lang="es-ES" sz="1400">
                  <a:solidFill>
                    <a:schemeClr val="dk1"/>
                  </a:solidFill>
                  <a:latin typeface="Candara"/>
                  <a:ea typeface="Candara"/>
                  <a:cs typeface="Candara"/>
                  <a:sym typeface="Candara"/>
                </a:rPr>
                <a:t>Adver-games</a:t>
              </a:r>
              <a:endParaRPr sz="1400">
                <a:solidFill>
                  <a:schemeClr val="dk1"/>
                </a:solidFill>
                <a:latin typeface="Candara"/>
                <a:ea typeface="Candara"/>
                <a:cs typeface="Candara"/>
                <a:sym typeface="Candara"/>
              </a:endParaRPr>
            </a:p>
          </p:txBody>
        </p:sp>
      </p:grpSp>
      <p:sp>
        <p:nvSpPr>
          <p:cNvPr id="527" name="Google Shape;527;p15"/>
          <p:cNvSpPr/>
          <p:nvPr/>
        </p:nvSpPr>
        <p:spPr>
          <a:xfrm>
            <a:off x="6323635" y="2491432"/>
            <a:ext cx="1732574" cy="1180932"/>
          </a:xfrm>
          <a:prstGeom prst="flowChartDocument">
            <a:avLst/>
          </a:prstGeom>
          <a:solidFill>
            <a:srgbClr val="6D3C9E"/>
          </a:solidFill>
          <a:ln w="12700" cap="flat" cmpd="sng">
            <a:solidFill>
              <a:srgbClr val="9EAFB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ndara"/>
              <a:ea typeface="Candara"/>
              <a:cs typeface="Candara"/>
              <a:sym typeface="Candara"/>
            </a:endParaRPr>
          </a:p>
        </p:txBody>
      </p:sp>
      <p:sp>
        <p:nvSpPr>
          <p:cNvPr id="528" name="Google Shape;528;p15"/>
          <p:cNvSpPr/>
          <p:nvPr/>
        </p:nvSpPr>
        <p:spPr>
          <a:xfrm>
            <a:off x="6410542" y="2867309"/>
            <a:ext cx="725483" cy="688548"/>
          </a:xfrm>
          <a:prstGeom prst="ellipse">
            <a:avLst/>
          </a:prstGeom>
          <a:solidFill>
            <a:srgbClr val="4F2B73"/>
          </a:solidFill>
          <a:ln w="190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900">
              <a:solidFill>
                <a:schemeClr val="lt1"/>
              </a:solidFill>
              <a:latin typeface="Candara"/>
              <a:ea typeface="Candara"/>
              <a:cs typeface="Candara"/>
              <a:sym typeface="Candara"/>
            </a:endParaRPr>
          </a:p>
        </p:txBody>
      </p:sp>
      <p:sp>
        <p:nvSpPr>
          <p:cNvPr id="529" name="Google Shape;529;p15"/>
          <p:cNvSpPr/>
          <p:nvPr/>
        </p:nvSpPr>
        <p:spPr>
          <a:xfrm>
            <a:off x="7215081" y="2607607"/>
            <a:ext cx="725483" cy="688548"/>
          </a:xfrm>
          <a:prstGeom prst="ellipse">
            <a:avLst/>
          </a:prstGeom>
          <a:solidFill>
            <a:srgbClr val="4F2B73"/>
          </a:solidFill>
          <a:ln w="190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900">
              <a:solidFill>
                <a:schemeClr val="lt1"/>
              </a:solidFill>
              <a:latin typeface="Candara"/>
              <a:ea typeface="Candara"/>
              <a:cs typeface="Candara"/>
              <a:sym typeface="Candara"/>
            </a:endParaRPr>
          </a:p>
        </p:txBody>
      </p:sp>
      <p:sp>
        <p:nvSpPr>
          <p:cNvPr id="530" name="Google Shape;530;p15"/>
          <p:cNvSpPr txBox="1"/>
          <p:nvPr/>
        </p:nvSpPr>
        <p:spPr>
          <a:xfrm>
            <a:off x="6386798" y="3041882"/>
            <a:ext cx="772969"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600" b="1">
                <a:solidFill>
                  <a:schemeClr val="lt1"/>
                </a:solidFill>
                <a:latin typeface="Candara"/>
                <a:ea typeface="Candara"/>
                <a:cs typeface="Candara"/>
                <a:sym typeface="Candara"/>
              </a:rPr>
              <a:t>Games</a:t>
            </a:r>
            <a:endParaRPr sz="1600" b="1">
              <a:solidFill>
                <a:schemeClr val="lt1"/>
              </a:solidFill>
              <a:latin typeface="Candara"/>
              <a:ea typeface="Candara"/>
              <a:cs typeface="Candara"/>
              <a:sym typeface="Candara"/>
            </a:endParaRPr>
          </a:p>
        </p:txBody>
      </p:sp>
      <p:sp>
        <p:nvSpPr>
          <p:cNvPr id="531" name="Google Shape;531;p15"/>
          <p:cNvSpPr txBox="1"/>
          <p:nvPr/>
        </p:nvSpPr>
        <p:spPr>
          <a:xfrm>
            <a:off x="7294313" y="2782604"/>
            <a:ext cx="582916"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600" b="1">
                <a:solidFill>
                  <a:schemeClr val="lt1"/>
                </a:solidFill>
                <a:latin typeface="Candara"/>
                <a:ea typeface="Candara"/>
                <a:cs typeface="Candara"/>
                <a:sym typeface="Candara"/>
              </a:rPr>
              <a:t>Toys</a:t>
            </a:r>
            <a:endParaRPr sz="1600" b="1">
              <a:solidFill>
                <a:schemeClr val="lt1"/>
              </a:solidFill>
              <a:latin typeface="Candara"/>
              <a:ea typeface="Candara"/>
              <a:cs typeface="Candara"/>
              <a:sym typeface="Candara"/>
            </a:endParaRPr>
          </a:p>
        </p:txBody>
      </p:sp>
      <p:sp>
        <p:nvSpPr>
          <p:cNvPr id="532" name="Google Shape;532;p15"/>
          <p:cNvSpPr txBox="1"/>
          <p:nvPr/>
        </p:nvSpPr>
        <p:spPr>
          <a:xfrm>
            <a:off x="6666966" y="2557352"/>
            <a:ext cx="553357"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600" b="1">
                <a:solidFill>
                  <a:schemeClr val="lt1"/>
                </a:solidFill>
                <a:latin typeface="Candara"/>
                <a:ea typeface="Candara"/>
                <a:cs typeface="Candara"/>
                <a:sym typeface="Candara"/>
              </a:rPr>
              <a:t>Play</a:t>
            </a:r>
            <a:endParaRPr/>
          </a:p>
        </p:txBody>
      </p:sp>
      <p:cxnSp>
        <p:nvCxnSpPr>
          <p:cNvPr id="533" name="Google Shape;533;p15"/>
          <p:cNvCxnSpPr/>
          <p:nvPr/>
        </p:nvCxnSpPr>
        <p:spPr>
          <a:xfrm>
            <a:off x="6270838" y="3211159"/>
            <a:ext cx="52270" cy="2555796"/>
          </a:xfrm>
          <a:prstGeom prst="straightConnector1">
            <a:avLst/>
          </a:prstGeom>
          <a:noFill/>
          <a:ln w="38100" cap="flat" cmpd="sng">
            <a:solidFill>
              <a:schemeClr val="accent5"/>
            </a:solidFill>
            <a:prstDash val="dash"/>
            <a:miter lim="800000"/>
            <a:headEnd type="none" w="sm" len="sm"/>
            <a:tailEnd type="none" w="sm" len="sm"/>
          </a:ln>
        </p:spPr>
      </p:cxnSp>
      <p:cxnSp>
        <p:nvCxnSpPr>
          <p:cNvPr id="534" name="Google Shape;534;p15"/>
          <p:cNvCxnSpPr/>
          <p:nvPr/>
        </p:nvCxnSpPr>
        <p:spPr>
          <a:xfrm rot="10800000">
            <a:off x="6296973" y="5680732"/>
            <a:ext cx="311664" cy="0"/>
          </a:xfrm>
          <a:prstGeom prst="straightConnector1">
            <a:avLst/>
          </a:prstGeom>
          <a:noFill/>
          <a:ln w="38100" cap="flat" cmpd="sng">
            <a:solidFill>
              <a:schemeClr val="accent5"/>
            </a:solidFill>
            <a:prstDash val="solid"/>
            <a:miter lim="800000"/>
            <a:headEnd type="none" w="sm" len="sm"/>
            <a:tailEnd type="none" w="sm" len="sm"/>
          </a:ln>
        </p:spPr>
      </p:cxnSp>
      <p:cxnSp>
        <p:nvCxnSpPr>
          <p:cNvPr id="535" name="Google Shape;535;p15"/>
          <p:cNvCxnSpPr/>
          <p:nvPr/>
        </p:nvCxnSpPr>
        <p:spPr>
          <a:xfrm rot="10800000">
            <a:off x="6061364" y="3231941"/>
            <a:ext cx="189116" cy="0"/>
          </a:xfrm>
          <a:prstGeom prst="straightConnector1">
            <a:avLst/>
          </a:prstGeom>
          <a:noFill/>
          <a:ln w="38100" cap="flat" cmpd="sng">
            <a:solidFill>
              <a:schemeClr val="accent5"/>
            </a:solidFill>
            <a:prstDash val="solid"/>
            <a:miter lim="800000"/>
            <a:headEnd type="none" w="sm" len="sm"/>
            <a:tailEnd type="none" w="sm" len="sm"/>
          </a:ln>
        </p:spPr>
      </p:cxnSp>
      <p:pic>
        <p:nvPicPr>
          <p:cNvPr id="67" name="Google Shape;142;p3">
            <a:extLst>
              <a:ext uri="{FF2B5EF4-FFF2-40B4-BE49-F238E27FC236}">
                <a16:creationId xmlns:a16="http://schemas.microsoft.com/office/drawing/2014/main" id="{4CCC7ADF-1B14-4542-85D2-9C7161CA1B81}"/>
              </a:ext>
            </a:extLst>
          </p:cNvPr>
          <p:cNvPicPr preferRelativeResize="0"/>
          <p:nvPr/>
        </p:nvPicPr>
        <p:blipFill rotWithShape="1">
          <a:blip r:embed="rId3">
            <a:alphaModFix/>
          </a:blip>
          <a:srcRect/>
          <a:stretch/>
        </p:blipFill>
        <p:spPr>
          <a:xfrm>
            <a:off x="10744123" y="-263876"/>
            <a:ext cx="1877667" cy="217067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grpSp>
        <p:nvGrpSpPr>
          <p:cNvPr id="214" name="Google Shape;214;p8"/>
          <p:cNvGrpSpPr/>
          <p:nvPr/>
        </p:nvGrpSpPr>
        <p:grpSpPr>
          <a:xfrm>
            <a:off x="-393556" y="-1825279"/>
            <a:ext cx="11988107" cy="2714279"/>
            <a:chOff x="0" y="-9525"/>
            <a:chExt cx="5559109" cy="1258662"/>
          </a:xfrm>
        </p:grpSpPr>
        <p:sp>
          <p:nvSpPr>
            <p:cNvPr id="215" name="Google Shape;215;p8"/>
            <p:cNvSpPr/>
            <p:nvPr/>
          </p:nvSpPr>
          <p:spPr>
            <a:xfrm>
              <a:off x="0" y="0"/>
              <a:ext cx="5559109" cy="1249137"/>
            </a:xfrm>
            <a:custGeom>
              <a:avLst/>
              <a:gdLst/>
              <a:ahLst/>
              <a:cxnLst/>
              <a:rect l="l" t="t" r="r" b="b"/>
              <a:pathLst>
                <a:path w="5559109" h="1249137" extrusionOk="0">
                  <a:moveTo>
                    <a:pt x="15499" y="0"/>
                  </a:moveTo>
                  <a:lnTo>
                    <a:pt x="5543610" y="0"/>
                  </a:lnTo>
                  <a:cubicBezTo>
                    <a:pt x="5547721" y="0"/>
                    <a:pt x="5551663" y="1633"/>
                    <a:pt x="5554569" y="4540"/>
                  </a:cubicBezTo>
                  <a:cubicBezTo>
                    <a:pt x="5557476" y="7446"/>
                    <a:pt x="5559109" y="11389"/>
                    <a:pt x="5559109" y="15499"/>
                  </a:cubicBezTo>
                  <a:lnTo>
                    <a:pt x="5559109" y="1233638"/>
                  </a:lnTo>
                  <a:cubicBezTo>
                    <a:pt x="5559109" y="1237749"/>
                    <a:pt x="5557476" y="1241691"/>
                    <a:pt x="5554569" y="1244597"/>
                  </a:cubicBezTo>
                  <a:cubicBezTo>
                    <a:pt x="5551663" y="1247504"/>
                    <a:pt x="5547721" y="1249137"/>
                    <a:pt x="5543610" y="1249137"/>
                  </a:cubicBezTo>
                  <a:lnTo>
                    <a:pt x="15499" y="1249137"/>
                  </a:lnTo>
                  <a:cubicBezTo>
                    <a:pt x="11389" y="1249137"/>
                    <a:pt x="7446" y="1247504"/>
                    <a:pt x="4540" y="1244597"/>
                  </a:cubicBezTo>
                  <a:cubicBezTo>
                    <a:pt x="1633" y="1241691"/>
                    <a:pt x="0" y="1237749"/>
                    <a:pt x="0" y="1233638"/>
                  </a:cubicBezTo>
                  <a:lnTo>
                    <a:pt x="0" y="15499"/>
                  </a:lnTo>
                  <a:cubicBezTo>
                    <a:pt x="0" y="11389"/>
                    <a:pt x="1633" y="7446"/>
                    <a:pt x="4540" y="4540"/>
                  </a:cubicBezTo>
                  <a:cubicBezTo>
                    <a:pt x="7446" y="1633"/>
                    <a:pt x="11389" y="0"/>
                    <a:pt x="15499" y="0"/>
                  </a:cubicBezTo>
                  <a:close/>
                </a:path>
              </a:pathLst>
            </a:custGeom>
            <a:solidFill>
              <a:srgbClr val="FFFFFF"/>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216" name="Google Shape;216;p8"/>
            <p:cNvSpPr txBox="1"/>
            <p:nvPr/>
          </p:nvSpPr>
          <p:spPr>
            <a:xfrm>
              <a:off x="0" y="-9525"/>
              <a:ext cx="5559109" cy="1258662"/>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sp>
        <p:nvSpPr>
          <p:cNvPr id="217" name="Google Shape;217;p8"/>
          <p:cNvSpPr/>
          <p:nvPr/>
        </p:nvSpPr>
        <p:spPr>
          <a:xfrm>
            <a:off x="1056520" y="1305773"/>
            <a:ext cx="13068705" cy="3799627"/>
          </a:xfrm>
          <a:custGeom>
            <a:avLst/>
            <a:gdLst/>
            <a:ahLst/>
            <a:cxnLst/>
            <a:rect l="l" t="t" r="r" b="b"/>
            <a:pathLst>
              <a:path w="6060203" h="1761958" extrusionOk="0">
                <a:moveTo>
                  <a:pt x="14218" y="0"/>
                </a:moveTo>
                <a:lnTo>
                  <a:pt x="6045985" y="0"/>
                </a:lnTo>
                <a:cubicBezTo>
                  <a:pt x="6053837" y="0"/>
                  <a:pt x="6060203" y="6365"/>
                  <a:pt x="6060203" y="14218"/>
                </a:cubicBezTo>
                <a:lnTo>
                  <a:pt x="6060203" y="1747740"/>
                </a:lnTo>
                <a:cubicBezTo>
                  <a:pt x="6060203" y="1751511"/>
                  <a:pt x="6058705" y="1755127"/>
                  <a:pt x="6056038" y="1757793"/>
                </a:cubicBezTo>
                <a:cubicBezTo>
                  <a:pt x="6053372" y="1760460"/>
                  <a:pt x="6049756" y="1761958"/>
                  <a:pt x="6045985" y="1761958"/>
                </a:cubicBezTo>
                <a:lnTo>
                  <a:pt x="14218" y="1761958"/>
                </a:lnTo>
                <a:cubicBezTo>
                  <a:pt x="6365" y="1761958"/>
                  <a:pt x="0" y="1755592"/>
                  <a:pt x="0" y="1747740"/>
                </a:cubicBezTo>
                <a:lnTo>
                  <a:pt x="0" y="14218"/>
                </a:lnTo>
                <a:cubicBezTo>
                  <a:pt x="0" y="6365"/>
                  <a:pt x="6365" y="0"/>
                  <a:pt x="14218" y="0"/>
                </a:cubicBezTo>
                <a:close/>
              </a:path>
            </a:pathLst>
          </a:custGeom>
          <a:solidFill>
            <a:srgbClr val="000000">
              <a:alpha val="0"/>
            </a:srgbClr>
          </a:solidFill>
          <a:ln w="114300" cap="rnd" cmpd="sng">
            <a:solidFill>
              <a:srgbClr val="39999F"/>
            </a:solidFill>
            <a:prstDash val="solid"/>
            <a:round/>
            <a:headEnd type="none" w="sm" len="sm"/>
            <a:tailEnd type="none" w="sm" len="sm"/>
          </a:ln>
        </p:spPr>
        <p:txBody>
          <a:bodyPr spcFirstLastPara="1" wrap="square" lIns="60950" tIns="30467" rIns="60950" bIns="30467" anchor="t" anchorCtr="0">
            <a:noAutofit/>
          </a:bodyPr>
          <a:lstStyle/>
          <a:p>
            <a:endParaRPr sz="1200">
              <a:solidFill>
                <a:schemeClr val="dk1"/>
              </a:solidFill>
              <a:latin typeface="Calibri"/>
              <a:ea typeface="Calibri"/>
              <a:cs typeface="Calibri"/>
              <a:sym typeface="Calibri"/>
            </a:endParaRPr>
          </a:p>
        </p:txBody>
      </p:sp>
      <p:sp>
        <p:nvSpPr>
          <p:cNvPr id="218" name="Google Shape;218;p8"/>
          <p:cNvSpPr txBox="1"/>
          <p:nvPr/>
        </p:nvSpPr>
        <p:spPr>
          <a:xfrm>
            <a:off x="1056520" y="1539233"/>
            <a:ext cx="13068705" cy="3820167"/>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sp>
        <p:nvSpPr>
          <p:cNvPr id="219" name="Google Shape;219;p8"/>
          <p:cNvSpPr txBox="1"/>
          <p:nvPr/>
        </p:nvSpPr>
        <p:spPr>
          <a:xfrm>
            <a:off x="5952779" y="1930214"/>
            <a:ext cx="3687583" cy="3259034"/>
          </a:xfrm>
          <a:prstGeom prst="rect">
            <a:avLst/>
          </a:prstGeom>
          <a:noFill/>
          <a:ln>
            <a:noFill/>
          </a:ln>
        </p:spPr>
        <p:txBody>
          <a:bodyPr spcFirstLastPara="1" wrap="square" lIns="0" tIns="0" rIns="0" bIns="0" anchor="t" anchorCtr="0">
            <a:spAutoFit/>
          </a:bodyPr>
          <a:lstStyle/>
          <a:p>
            <a:pPr algn="ctr">
              <a:lnSpc>
                <a:spcPct val="110000"/>
              </a:lnSpc>
            </a:pPr>
            <a:r>
              <a:rPr lang="en-US" sz="7460">
                <a:solidFill>
                  <a:srgbClr val="0F2D2E"/>
                </a:solidFill>
                <a:latin typeface="Century Gothic"/>
                <a:ea typeface="Century Gothic"/>
                <a:cs typeface="Century Gothic"/>
                <a:sym typeface="Century Gothic"/>
              </a:rPr>
              <a:t>THANK </a:t>
            </a:r>
            <a:endParaRPr sz="933"/>
          </a:p>
          <a:p>
            <a:pPr algn="ctr">
              <a:lnSpc>
                <a:spcPct val="109995"/>
              </a:lnSpc>
            </a:pPr>
            <a:r>
              <a:rPr lang="en-US" sz="11793">
                <a:solidFill>
                  <a:srgbClr val="0F2D2E"/>
                </a:solidFill>
                <a:latin typeface="Century Gothic"/>
                <a:ea typeface="Century Gothic"/>
                <a:cs typeface="Century Gothic"/>
                <a:sym typeface="Century Gothic"/>
              </a:rPr>
              <a:t>YOU</a:t>
            </a:r>
            <a:endParaRPr sz="933"/>
          </a:p>
        </p:txBody>
      </p:sp>
      <p:grpSp>
        <p:nvGrpSpPr>
          <p:cNvPr id="220" name="Google Shape;220;p8"/>
          <p:cNvGrpSpPr/>
          <p:nvPr/>
        </p:nvGrpSpPr>
        <p:grpSpPr>
          <a:xfrm>
            <a:off x="-813899" y="5540721"/>
            <a:ext cx="11988107" cy="2714279"/>
            <a:chOff x="0" y="-9525"/>
            <a:chExt cx="5559109" cy="1258662"/>
          </a:xfrm>
        </p:grpSpPr>
        <p:sp>
          <p:nvSpPr>
            <p:cNvPr id="221" name="Google Shape;221;p8"/>
            <p:cNvSpPr/>
            <p:nvPr/>
          </p:nvSpPr>
          <p:spPr>
            <a:xfrm>
              <a:off x="0" y="0"/>
              <a:ext cx="5559109" cy="1249137"/>
            </a:xfrm>
            <a:custGeom>
              <a:avLst/>
              <a:gdLst/>
              <a:ahLst/>
              <a:cxnLst/>
              <a:rect l="l" t="t" r="r" b="b"/>
              <a:pathLst>
                <a:path w="5559109" h="1249137" extrusionOk="0">
                  <a:moveTo>
                    <a:pt x="15499" y="0"/>
                  </a:moveTo>
                  <a:lnTo>
                    <a:pt x="5543610" y="0"/>
                  </a:lnTo>
                  <a:cubicBezTo>
                    <a:pt x="5547721" y="0"/>
                    <a:pt x="5551663" y="1633"/>
                    <a:pt x="5554569" y="4540"/>
                  </a:cubicBezTo>
                  <a:cubicBezTo>
                    <a:pt x="5557476" y="7446"/>
                    <a:pt x="5559109" y="11389"/>
                    <a:pt x="5559109" y="15499"/>
                  </a:cubicBezTo>
                  <a:lnTo>
                    <a:pt x="5559109" y="1233638"/>
                  </a:lnTo>
                  <a:cubicBezTo>
                    <a:pt x="5559109" y="1237749"/>
                    <a:pt x="5557476" y="1241691"/>
                    <a:pt x="5554569" y="1244597"/>
                  </a:cubicBezTo>
                  <a:cubicBezTo>
                    <a:pt x="5551663" y="1247504"/>
                    <a:pt x="5547721" y="1249137"/>
                    <a:pt x="5543610" y="1249137"/>
                  </a:cubicBezTo>
                  <a:lnTo>
                    <a:pt x="15499" y="1249137"/>
                  </a:lnTo>
                  <a:cubicBezTo>
                    <a:pt x="11389" y="1249137"/>
                    <a:pt x="7446" y="1247504"/>
                    <a:pt x="4540" y="1244597"/>
                  </a:cubicBezTo>
                  <a:cubicBezTo>
                    <a:pt x="1633" y="1241691"/>
                    <a:pt x="0" y="1237749"/>
                    <a:pt x="0" y="1233638"/>
                  </a:cubicBezTo>
                  <a:lnTo>
                    <a:pt x="0" y="15499"/>
                  </a:lnTo>
                  <a:cubicBezTo>
                    <a:pt x="0" y="11389"/>
                    <a:pt x="1633" y="7446"/>
                    <a:pt x="4540" y="4540"/>
                  </a:cubicBezTo>
                  <a:cubicBezTo>
                    <a:pt x="7446" y="1633"/>
                    <a:pt x="11389" y="0"/>
                    <a:pt x="15499" y="0"/>
                  </a:cubicBezTo>
                  <a:close/>
                </a:path>
              </a:pathLst>
            </a:custGeom>
            <a:solidFill>
              <a:srgbClr val="FFFFFF"/>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222" name="Google Shape;222;p8"/>
            <p:cNvSpPr txBox="1"/>
            <p:nvPr/>
          </p:nvSpPr>
          <p:spPr>
            <a:xfrm>
              <a:off x="0" y="-9525"/>
              <a:ext cx="5559109" cy="1258662"/>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sp>
        <p:nvSpPr>
          <p:cNvPr id="223" name="Google Shape;223;p8"/>
          <p:cNvSpPr/>
          <p:nvPr/>
        </p:nvSpPr>
        <p:spPr>
          <a:xfrm>
            <a:off x="442681" y="131869"/>
            <a:ext cx="1125213" cy="520099"/>
          </a:xfrm>
          <a:custGeom>
            <a:avLst/>
            <a:gdLst/>
            <a:ahLst/>
            <a:cxnLst/>
            <a:rect l="l" t="t" r="r" b="b"/>
            <a:pathLst>
              <a:path w="1687820" h="780148" extrusionOk="0">
                <a:moveTo>
                  <a:pt x="0" y="0"/>
                </a:moveTo>
                <a:lnTo>
                  <a:pt x="1687821" y="0"/>
                </a:lnTo>
                <a:lnTo>
                  <a:pt x="1687821" y="780148"/>
                </a:lnTo>
                <a:lnTo>
                  <a:pt x="0" y="780148"/>
                </a:lnTo>
                <a:lnTo>
                  <a:pt x="0" y="0"/>
                </a:lnTo>
                <a:close/>
              </a:path>
            </a:pathLst>
          </a:custGeom>
          <a:blipFill rotWithShape="1">
            <a:blip r:embed="rId3">
              <a:alphaModFix/>
            </a:blip>
            <a:stretch>
              <a:fillRect/>
            </a:stretch>
          </a:blipFill>
          <a:ln>
            <a:noFill/>
          </a:ln>
        </p:spPr>
      </p:sp>
      <p:sp>
        <p:nvSpPr>
          <p:cNvPr id="224" name="Google Shape;224;p8"/>
          <p:cNvSpPr/>
          <p:nvPr/>
        </p:nvSpPr>
        <p:spPr>
          <a:xfrm>
            <a:off x="4638647" y="192185"/>
            <a:ext cx="1201332" cy="423469"/>
          </a:xfrm>
          <a:custGeom>
            <a:avLst/>
            <a:gdLst/>
            <a:ahLst/>
            <a:cxnLst/>
            <a:rect l="l" t="t" r="r" b="b"/>
            <a:pathLst>
              <a:path w="1801998" h="635204" extrusionOk="0">
                <a:moveTo>
                  <a:pt x="0" y="0"/>
                </a:moveTo>
                <a:lnTo>
                  <a:pt x="1801998" y="0"/>
                </a:lnTo>
                <a:lnTo>
                  <a:pt x="1801998" y="635205"/>
                </a:lnTo>
                <a:lnTo>
                  <a:pt x="0" y="635205"/>
                </a:lnTo>
                <a:lnTo>
                  <a:pt x="0" y="0"/>
                </a:lnTo>
                <a:close/>
              </a:path>
            </a:pathLst>
          </a:custGeom>
          <a:blipFill rotWithShape="1">
            <a:blip r:embed="rId4">
              <a:alphaModFix/>
            </a:blip>
            <a:stretch>
              <a:fillRect/>
            </a:stretch>
          </a:blipFill>
          <a:ln>
            <a:noFill/>
          </a:ln>
        </p:spPr>
      </p:sp>
      <p:sp>
        <p:nvSpPr>
          <p:cNvPr id="225" name="Google Shape;225;p8"/>
          <p:cNvSpPr/>
          <p:nvPr/>
        </p:nvSpPr>
        <p:spPr>
          <a:xfrm>
            <a:off x="3458314" y="65856"/>
            <a:ext cx="679042" cy="652125"/>
          </a:xfrm>
          <a:custGeom>
            <a:avLst/>
            <a:gdLst/>
            <a:ahLst/>
            <a:cxnLst/>
            <a:rect l="l" t="t" r="r" b="b"/>
            <a:pathLst>
              <a:path w="1018563" h="978188" extrusionOk="0">
                <a:moveTo>
                  <a:pt x="0" y="0"/>
                </a:moveTo>
                <a:lnTo>
                  <a:pt x="1018563" y="0"/>
                </a:lnTo>
                <a:lnTo>
                  <a:pt x="1018563" y="978188"/>
                </a:lnTo>
                <a:lnTo>
                  <a:pt x="0" y="978188"/>
                </a:lnTo>
                <a:lnTo>
                  <a:pt x="0" y="0"/>
                </a:lnTo>
                <a:close/>
              </a:path>
            </a:pathLst>
          </a:custGeom>
          <a:blipFill rotWithShape="1">
            <a:blip r:embed="rId5">
              <a:alphaModFix/>
            </a:blip>
            <a:stretch>
              <a:fillRect b="-26481"/>
            </a:stretch>
          </a:blipFill>
          <a:ln>
            <a:noFill/>
          </a:ln>
        </p:spPr>
      </p:sp>
      <p:sp>
        <p:nvSpPr>
          <p:cNvPr id="226" name="Google Shape;226;p8"/>
          <p:cNvSpPr/>
          <p:nvPr/>
        </p:nvSpPr>
        <p:spPr>
          <a:xfrm>
            <a:off x="10299241" y="172866"/>
            <a:ext cx="892896" cy="531069"/>
          </a:xfrm>
          <a:custGeom>
            <a:avLst/>
            <a:gdLst/>
            <a:ahLst/>
            <a:cxnLst/>
            <a:rect l="l" t="t" r="r" b="b"/>
            <a:pathLst>
              <a:path w="1339344" h="796603" extrusionOk="0">
                <a:moveTo>
                  <a:pt x="0" y="0"/>
                </a:moveTo>
                <a:lnTo>
                  <a:pt x="1339343" y="0"/>
                </a:lnTo>
                <a:lnTo>
                  <a:pt x="1339343" y="796603"/>
                </a:lnTo>
                <a:lnTo>
                  <a:pt x="0" y="796603"/>
                </a:lnTo>
                <a:lnTo>
                  <a:pt x="0" y="0"/>
                </a:lnTo>
                <a:close/>
              </a:path>
            </a:pathLst>
          </a:custGeom>
          <a:blipFill rotWithShape="1">
            <a:blip r:embed="rId6">
              <a:alphaModFix/>
            </a:blip>
            <a:stretch>
              <a:fillRect/>
            </a:stretch>
          </a:blipFill>
          <a:ln>
            <a:noFill/>
          </a:ln>
        </p:spPr>
      </p:sp>
      <p:sp>
        <p:nvSpPr>
          <p:cNvPr id="227" name="Google Shape;227;p8"/>
          <p:cNvSpPr/>
          <p:nvPr/>
        </p:nvSpPr>
        <p:spPr>
          <a:xfrm>
            <a:off x="9107394" y="208712"/>
            <a:ext cx="760353" cy="558158"/>
          </a:xfrm>
          <a:custGeom>
            <a:avLst/>
            <a:gdLst/>
            <a:ahLst/>
            <a:cxnLst/>
            <a:rect l="l" t="t" r="r" b="b"/>
            <a:pathLst>
              <a:path w="1140529" h="837237" extrusionOk="0">
                <a:moveTo>
                  <a:pt x="0" y="0"/>
                </a:moveTo>
                <a:lnTo>
                  <a:pt x="1140528" y="0"/>
                </a:lnTo>
                <a:lnTo>
                  <a:pt x="1140528" y="837237"/>
                </a:lnTo>
                <a:lnTo>
                  <a:pt x="0" y="837237"/>
                </a:lnTo>
                <a:lnTo>
                  <a:pt x="0" y="0"/>
                </a:lnTo>
                <a:close/>
              </a:path>
            </a:pathLst>
          </a:custGeom>
          <a:blipFill rotWithShape="1">
            <a:blip r:embed="rId7">
              <a:alphaModFix/>
            </a:blip>
            <a:stretch>
              <a:fillRect/>
            </a:stretch>
          </a:blipFill>
          <a:ln>
            <a:noFill/>
          </a:ln>
        </p:spPr>
      </p:sp>
      <p:sp>
        <p:nvSpPr>
          <p:cNvPr id="228" name="Google Shape;228;p8"/>
          <p:cNvSpPr/>
          <p:nvPr/>
        </p:nvSpPr>
        <p:spPr>
          <a:xfrm>
            <a:off x="1727626" y="168183"/>
            <a:ext cx="1225817" cy="447471"/>
          </a:xfrm>
          <a:custGeom>
            <a:avLst/>
            <a:gdLst/>
            <a:ahLst/>
            <a:cxnLst/>
            <a:rect l="l" t="t" r="r" b="b"/>
            <a:pathLst>
              <a:path w="1838725" h="671206" extrusionOk="0">
                <a:moveTo>
                  <a:pt x="0" y="0"/>
                </a:moveTo>
                <a:lnTo>
                  <a:pt x="1838725" y="0"/>
                </a:lnTo>
                <a:lnTo>
                  <a:pt x="1838725" y="671206"/>
                </a:lnTo>
                <a:lnTo>
                  <a:pt x="0" y="671206"/>
                </a:lnTo>
                <a:lnTo>
                  <a:pt x="0" y="0"/>
                </a:lnTo>
                <a:close/>
              </a:path>
            </a:pathLst>
          </a:custGeom>
          <a:blipFill rotWithShape="1">
            <a:blip r:embed="rId8">
              <a:alphaModFix/>
            </a:blip>
            <a:stretch>
              <a:fillRect/>
            </a:stretch>
          </a:blipFill>
          <a:ln>
            <a:noFill/>
          </a:ln>
        </p:spPr>
      </p:sp>
      <p:sp>
        <p:nvSpPr>
          <p:cNvPr id="229" name="Google Shape;229;p8"/>
          <p:cNvSpPr/>
          <p:nvPr/>
        </p:nvSpPr>
        <p:spPr>
          <a:xfrm>
            <a:off x="7745967" y="118422"/>
            <a:ext cx="1011622" cy="719778"/>
          </a:xfrm>
          <a:custGeom>
            <a:avLst/>
            <a:gdLst/>
            <a:ahLst/>
            <a:cxnLst/>
            <a:rect l="l" t="t" r="r" b="b"/>
            <a:pathLst>
              <a:path w="1517433" h="1079667" extrusionOk="0">
                <a:moveTo>
                  <a:pt x="0" y="0"/>
                </a:moveTo>
                <a:lnTo>
                  <a:pt x="1517433" y="0"/>
                </a:lnTo>
                <a:lnTo>
                  <a:pt x="1517433" y="1079667"/>
                </a:lnTo>
                <a:lnTo>
                  <a:pt x="0" y="1079667"/>
                </a:lnTo>
                <a:lnTo>
                  <a:pt x="0" y="0"/>
                </a:lnTo>
                <a:close/>
              </a:path>
            </a:pathLst>
          </a:custGeom>
          <a:blipFill rotWithShape="1">
            <a:blip r:embed="rId9">
              <a:alphaModFix/>
            </a:blip>
            <a:stretch>
              <a:fillRect t="-20270" b="-20271"/>
            </a:stretch>
          </a:blipFill>
          <a:ln>
            <a:noFill/>
          </a:ln>
        </p:spPr>
      </p:sp>
      <p:sp>
        <p:nvSpPr>
          <p:cNvPr id="230" name="Google Shape;230;p8"/>
          <p:cNvSpPr/>
          <p:nvPr/>
        </p:nvSpPr>
        <p:spPr>
          <a:xfrm>
            <a:off x="6346927" y="168183"/>
            <a:ext cx="1049235" cy="582700"/>
          </a:xfrm>
          <a:custGeom>
            <a:avLst/>
            <a:gdLst/>
            <a:ahLst/>
            <a:cxnLst/>
            <a:rect l="l" t="t" r="r" b="b"/>
            <a:pathLst>
              <a:path w="1573852" h="874050" extrusionOk="0">
                <a:moveTo>
                  <a:pt x="0" y="0"/>
                </a:moveTo>
                <a:lnTo>
                  <a:pt x="1573852" y="0"/>
                </a:lnTo>
                <a:lnTo>
                  <a:pt x="1573852" y="874050"/>
                </a:lnTo>
                <a:lnTo>
                  <a:pt x="0" y="874050"/>
                </a:lnTo>
                <a:lnTo>
                  <a:pt x="0" y="0"/>
                </a:lnTo>
                <a:close/>
              </a:path>
            </a:pathLst>
          </a:custGeom>
          <a:blipFill rotWithShape="1">
            <a:blip r:embed="rId10">
              <a:alphaModFix/>
            </a:blip>
            <a:stretch>
              <a:fillRect/>
            </a:stretch>
          </a:blipFill>
          <a:ln>
            <a:noFill/>
          </a:ln>
        </p:spPr>
      </p:sp>
      <p:pic>
        <p:nvPicPr>
          <p:cNvPr id="231" name="Google Shape;231;p8"/>
          <p:cNvPicPr preferRelativeResize="0"/>
          <p:nvPr/>
        </p:nvPicPr>
        <p:blipFill rotWithShape="1">
          <a:blip r:embed="rId11">
            <a:alphaModFix/>
          </a:blip>
          <a:srcRect l="23001" t="11162" r="25379" b="23378"/>
          <a:stretch/>
        </p:blipFill>
        <p:spPr>
          <a:xfrm>
            <a:off x="2438400" y="1517978"/>
            <a:ext cx="2540000" cy="3220969"/>
          </a:xfrm>
          <a:prstGeom prst="rect">
            <a:avLst/>
          </a:prstGeom>
          <a:noFill/>
          <a:ln>
            <a:noFill/>
          </a:ln>
        </p:spPr>
      </p:pic>
      <p:pic>
        <p:nvPicPr>
          <p:cNvPr id="232" name="Google Shape;232;p8"/>
          <p:cNvPicPr preferRelativeResize="0"/>
          <p:nvPr/>
        </p:nvPicPr>
        <p:blipFill rotWithShape="1">
          <a:blip r:embed="rId12">
            <a:alphaModFix/>
          </a:blip>
          <a:srcRect/>
          <a:stretch/>
        </p:blipFill>
        <p:spPr>
          <a:xfrm>
            <a:off x="1875264" y="5812399"/>
            <a:ext cx="1239729" cy="512667"/>
          </a:xfrm>
          <a:prstGeom prst="rect">
            <a:avLst/>
          </a:prstGeom>
          <a:noFill/>
          <a:ln>
            <a:noFill/>
          </a:ln>
        </p:spPr>
      </p:pic>
      <p:pic>
        <p:nvPicPr>
          <p:cNvPr id="233" name="Google Shape;233;p8"/>
          <p:cNvPicPr preferRelativeResize="0"/>
          <p:nvPr/>
        </p:nvPicPr>
        <p:blipFill rotWithShape="1">
          <a:blip r:embed="rId13">
            <a:alphaModFix/>
          </a:blip>
          <a:srcRect t="18055" b="18054"/>
          <a:stretch/>
        </p:blipFill>
        <p:spPr>
          <a:xfrm>
            <a:off x="4444097" y="5721044"/>
            <a:ext cx="1103711" cy="705157"/>
          </a:xfrm>
          <a:prstGeom prst="rect">
            <a:avLst/>
          </a:prstGeom>
          <a:noFill/>
          <a:ln>
            <a:noFill/>
          </a:ln>
        </p:spPr>
      </p:pic>
      <p:pic>
        <p:nvPicPr>
          <p:cNvPr id="234" name="Google Shape;234;p8"/>
          <p:cNvPicPr preferRelativeResize="0"/>
          <p:nvPr/>
        </p:nvPicPr>
        <p:blipFill rotWithShape="1">
          <a:blip r:embed="rId14">
            <a:alphaModFix/>
          </a:blip>
          <a:srcRect/>
          <a:stretch/>
        </p:blipFill>
        <p:spPr>
          <a:xfrm>
            <a:off x="6906547" y="5905254"/>
            <a:ext cx="1932653" cy="402645"/>
          </a:xfrm>
          <a:prstGeom prst="rect">
            <a:avLst/>
          </a:prstGeom>
          <a:noFill/>
          <a:ln>
            <a:noFill/>
          </a:ln>
        </p:spPr>
      </p:pic>
      <p:graphicFrame>
        <p:nvGraphicFramePr>
          <p:cNvPr id="235" name="Google Shape;235;p8"/>
          <p:cNvGraphicFramePr/>
          <p:nvPr/>
        </p:nvGraphicFramePr>
        <p:xfrm>
          <a:off x="101600" y="6172201"/>
          <a:ext cx="10488917" cy="804482"/>
        </p:xfrm>
        <a:graphic>
          <a:graphicData uri="http://schemas.openxmlformats.org/drawingml/2006/table">
            <a:tbl>
              <a:tblPr>
                <a:noFill/>
              </a:tblPr>
              <a:tblGrid>
                <a:gridCol w="10488917">
                  <a:extLst>
                    <a:ext uri="{9D8B030D-6E8A-4147-A177-3AD203B41FA5}">
                      <a16:colId xmlns:a16="http://schemas.microsoft.com/office/drawing/2014/main" val="20000"/>
                    </a:ext>
                  </a:extLst>
                </a:gridCol>
              </a:tblGrid>
              <a:tr h="790999">
                <a:tc>
                  <a:txBody>
                    <a:bodyPr/>
                    <a:lstStyle/>
                    <a:p>
                      <a:pPr marL="0" marR="0" lvl="0" indent="0" algn="just" rtl="0">
                        <a:lnSpc>
                          <a:spcPct val="151666"/>
                        </a:lnSpc>
                        <a:spcBef>
                          <a:spcPts val="0"/>
                        </a:spcBef>
                        <a:spcAft>
                          <a:spcPts val="0"/>
                        </a:spcAft>
                        <a:buClr>
                          <a:schemeClr val="dk1"/>
                        </a:buClr>
                        <a:buSzPts val="1200"/>
                        <a:buFont typeface="Calibri"/>
                        <a:buNone/>
                      </a:pPr>
                      <a:r>
                        <a:rPr lang="en-US" sz="800" b="0" i="1" u="none" strike="noStrike" cap="none">
                          <a:solidFill>
                            <a:schemeClr val="dk1"/>
                          </a:solidFill>
                          <a:latin typeface="Calibri"/>
                          <a:ea typeface="Calibri"/>
                          <a:cs typeface="Calibri"/>
                          <a:sym typeface="Calibri"/>
                        </a:rPr>
                        <a:t>© 2022-2024. This work is licensed under a </a:t>
                      </a:r>
                      <a:r>
                        <a:rPr lang="en-US" sz="800" b="0" i="1" u="sng" strike="noStrike" cap="none">
                          <a:solidFill>
                            <a:schemeClr val="dk1"/>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 4.0 LEGAL CODE</a:t>
                      </a:r>
                      <a:r>
                        <a:rPr lang="en-US" sz="800" b="0" i="1" u="none" strike="noStrike" cap="none">
                          <a:solidFill>
                            <a:schemeClr val="dk1"/>
                          </a:solidFill>
                          <a:latin typeface="Calibri"/>
                          <a:ea typeface="Calibri"/>
                          <a:cs typeface="Calibri"/>
                          <a:sym typeface="Calibri"/>
                        </a:rPr>
                        <a:t>.</a:t>
                      </a:r>
                      <a:endParaRPr sz="900"/>
                    </a:p>
                    <a:p>
                      <a:pPr marL="0" marR="0" lvl="0" indent="0" algn="just" rtl="0">
                        <a:lnSpc>
                          <a:spcPct val="140000"/>
                        </a:lnSpc>
                        <a:spcBef>
                          <a:spcPts val="0"/>
                        </a:spcBef>
                        <a:spcAft>
                          <a:spcPts val="0"/>
                        </a:spcAft>
                        <a:buNone/>
                      </a:pPr>
                      <a:r>
                        <a:rPr lang="en-US" sz="900" u="none" strike="noStrike" cap="none">
                          <a:solidFill>
                            <a:srgbClr val="0F2D2E"/>
                          </a:solidFill>
                          <a:latin typeface="Century Gothic"/>
                          <a:ea typeface="Century Gothic"/>
                          <a:cs typeface="Century Gothic"/>
                          <a:sym typeface="Century Gothic"/>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a:t>
                      </a:r>
                      <a:endParaRPr sz="700" u="none" strike="noStrike" cap="none"/>
                    </a:p>
                  </a:txBody>
                  <a:tcPr marL="127000" marR="127000" marT="127000" marB="1270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4486455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3"/>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es-ES"/>
              <a:t>Table of Contents</a:t>
            </a:r>
            <a:endParaRPr/>
          </a:p>
        </p:txBody>
      </p:sp>
      <p:sp>
        <p:nvSpPr>
          <p:cNvPr id="107" name="Google Shape;107;p3"/>
          <p:cNvSpPr txBox="1">
            <a:spLocks noGrp="1"/>
          </p:cNvSpPr>
          <p:nvPr>
            <p:ph type="body" idx="1"/>
          </p:nvPr>
        </p:nvSpPr>
        <p:spPr>
          <a:xfrm>
            <a:off x="775447" y="1911551"/>
            <a:ext cx="10515600" cy="1184940"/>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s-ES"/>
              <a:t>Module 1: Introduction to Gamification</a:t>
            </a:r>
            <a:endParaRPr/>
          </a:p>
          <a:p>
            <a:pPr marL="846138" lvl="1" indent="-439738" algn="l" rtl="0">
              <a:lnSpc>
                <a:spcPct val="150000"/>
              </a:lnSpc>
              <a:spcBef>
                <a:spcPts val="500"/>
              </a:spcBef>
              <a:spcAft>
                <a:spcPts val="0"/>
              </a:spcAft>
              <a:buSzPts val="2400"/>
              <a:buChar char="▸"/>
            </a:pPr>
            <a:r>
              <a:rPr lang="es-ES"/>
              <a:t>Lesson 2: What is not Gamification?</a:t>
            </a:r>
            <a:endParaRPr/>
          </a:p>
          <a:p>
            <a:pPr marL="846138" lvl="1" indent="-338138" algn="l" rtl="0">
              <a:lnSpc>
                <a:spcPct val="150000"/>
              </a:lnSpc>
              <a:spcBef>
                <a:spcPts val="500"/>
              </a:spcBef>
              <a:spcAft>
                <a:spcPts val="0"/>
              </a:spcAft>
              <a:buSzPts val="1600"/>
              <a:buNone/>
            </a:pPr>
            <a:endParaRPr sz="1600"/>
          </a:p>
        </p:txBody>
      </p:sp>
      <p:sp>
        <p:nvSpPr>
          <p:cNvPr id="109" name="Google Shape;109;p3"/>
          <p:cNvSpPr/>
          <p:nvPr/>
        </p:nvSpPr>
        <p:spPr>
          <a:xfrm>
            <a:off x="1934949" y="3335614"/>
            <a:ext cx="4364251" cy="1392689"/>
          </a:xfrm>
          <a:prstGeom prst="rect">
            <a:avLst/>
          </a:prstGeom>
          <a:noFill/>
          <a:ln>
            <a:noFill/>
          </a:ln>
        </p:spPr>
        <p:txBody>
          <a:bodyPr spcFirstLastPara="1" wrap="square" lIns="91425" tIns="45700" rIns="91425" bIns="45700" anchor="t" anchorCtr="0">
            <a:spAutoFit/>
          </a:bodyPr>
          <a:lstStyle/>
          <a:p>
            <a:pPr marL="0" marR="0" lvl="2" indent="0" algn="l" rtl="0">
              <a:lnSpc>
                <a:spcPct val="90000"/>
              </a:lnSpc>
              <a:spcBef>
                <a:spcPts val="0"/>
              </a:spcBef>
              <a:spcAft>
                <a:spcPts val="0"/>
              </a:spcAft>
              <a:buNone/>
            </a:pPr>
            <a:r>
              <a:rPr lang="es-ES" sz="2000" b="1" i="0" u="none" strike="noStrike" cap="none">
                <a:solidFill>
                  <a:schemeClr val="dk2"/>
                </a:solidFill>
                <a:latin typeface="Open Sans"/>
                <a:ea typeface="Open Sans"/>
                <a:cs typeface="Open Sans"/>
                <a:sym typeface="Open Sans"/>
              </a:rPr>
              <a:t>Difference between Gamification and:</a:t>
            </a:r>
            <a:endParaRPr/>
          </a:p>
          <a:p>
            <a:pPr marL="800100" marR="0" lvl="3" indent="-342900" algn="l" rtl="0">
              <a:lnSpc>
                <a:spcPct val="90000"/>
              </a:lnSpc>
              <a:spcBef>
                <a:spcPts val="500"/>
              </a:spcBef>
              <a:spcAft>
                <a:spcPts val="0"/>
              </a:spcAft>
              <a:buClr>
                <a:schemeClr val="dk2"/>
              </a:buClr>
              <a:buSzPts val="2000"/>
              <a:buFont typeface="Arial"/>
              <a:buChar char="•"/>
            </a:pPr>
            <a:r>
              <a:rPr lang="es-ES" sz="2000" b="1" i="0" u="none" strike="noStrike" cap="none">
                <a:solidFill>
                  <a:schemeClr val="dk2"/>
                </a:solidFill>
                <a:latin typeface="Open Sans"/>
                <a:ea typeface="Open Sans"/>
                <a:cs typeface="Open Sans"/>
                <a:sym typeface="Open Sans"/>
              </a:rPr>
              <a:t>Games</a:t>
            </a:r>
            <a:endParaRPr/>
          </a:p>
          <a:p>
            <a:pPr marL="800100" marR="0" lvl="3" indent="-342900" algn="l" rtl="0">
              <a:lnSpc>
                <a:spcPct val="90000"/>
              </a:lnSpc>
              <a:spcBef>
                <a:spcPts val="500"/>
              </a:spcBef>
              <a:spcAft>
                <a:spcPts val="0"/>
              </a:spcAft>
              <a:buClr>
                <a:schemeClr val="dk2"/>
              </a:buClr>
              <a:buSzPts val="2000"/>
              <a:buFont typeface="Arial"/>
              <a:buChar char="•"/>
            </a:pPr>
            <a:r>
              <a:rPr lang="es-ES" sz="2000" b="1" i="0" u="none" strike="noStrike" cap="none">
                <a:solidFill>
                  <a:schemeClr val="dk2"/>
                </a:solidFill>
                <a:latin typeface="Open Sans"/>
                <a:ea typeface="Open Sans"/>
                <a:cs typeface="Open Sans"/>
                <a:sym typeface="Open Sans"/>
              </a:rPr>
              <a:t>Advergames</a:t>
            </a:r>
            <a:endParaRPr sz="2000" b="1" i="0" u="none" strike="noStrike" cap="none">
              <a:solidFill>
                <a:schemeClr val="dk2"/>
              </a:solidFill>
              <a:latin typeface="Open Sans"/>
              <a:ea typeface="Open Sans"/>
              <a:cs typeface="Open Sans"/>
              <a:sym typeface="Open Sans"/>
            </a:endParaRPr>
          </a:p>
          <a:p>
            <a:pPr marL="800100" marR="0" lvl="3" indent="-342900" algn="l" rtl="0">
              <a:lnSpc>
                <a:spcPct val="90000"/>
              </a:lnSpc>
              <a:spcBef>
                <a:spcPts val="500"/>
              </a:spcBef>
              <a:spcAft>
                <a:spcPts val="0"/>
              </a:spcAft>
              <a:buClr>
                <a:schemeClr val="dk2"/>
              </a:buClr>
              <a:buSzPts val="2000"/>
              <a:buFont typeface="Arial"/>
              <a:buChar char="•"/>
            </a:pPr>
            <a:r>
              <a:rPr lang="es-ES" sz="2000" b="1" i="0" u="none" strike="noStrike" cap="none">
                <a:solidFill>
                  <a:schemeClr val="dk2"/>
                </a:solidFill>
                <a:latin typeface="Open Sans"/>
                <a:ea typeface="Open Sans"/>
                <a:cs typeface="Open Sans"/>
                <a:sym typeface="Open Sans"/>
              </a:rPr>
              <a:t>Serious Games</a:t>
            </a:r>
            <a:endParaRPr sz="2000" b="1" i="0" u="none" strike="noStrike" cap="none">
              <a:solidFill>
                <a:schemeClr val="dk2"/>
              </a:solidFill>
              <a:latin typeface="Open Sans"/>
              <a:ea typeface="Open Sans"/>
              <a:cs typeface="Open Sans"/>
              <a:sym typeface="Open Sans"/>
            </a:endParaRPr>
          </a:p>
        </p:txBody>
      </p:sp>
      <p:pic>
        <p:nvPicPr>
          <p:cNvPr id="6" name="Google Shape;142;p3">
            <a:extLst>
              <a:ext uri="{FF2B5EF4-FFF2-40B4-BE49-F238E27FC236}">
                <a16:creationId xmlns:a16="http://schemas.microsoft.com/office/drawing/2014/main" id="{7AE18ACA-AA1C-9442-8401-F81B5015A91A}"/>
              </a:ext>
            </a:extLst>
          </p:cNvPr>
          <p:cNvPicPr preferRelativeResize="0"/>
          <p:nvPr/>
        </p:nvPicPr>
        <p:blipFill rotWithShape="1">
          <a:blip r:embed="rId3">
            <a:alphaModFix/>
          </a:blip>
          <a:srcRect/>
          <a:stretch/>
        </p:blipFill>
        <p:spPr>
          <a:xfrm>
            <a:off x="10314333" y="0"/>
            <a:ext cx="1877667" cy="217067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4"/>
          <p:cNvSpPr txBox="1">
            <a:spLocks noGrp="1"/>
          </p:cNvSpPr>
          <p:nvPr>
            <p:ph type="title"/>
          </p:nvPr>
        </p:nvSpPr>
        <p:spPr>
          <a:xfrm>
            <a:off x="838200" y="17033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es-ES"/>
              <a:t>Lesson 2: What is not Gamification?</a:t>
            </a:r>
            <a:endParaRPr/>
          </a:p>
        </p:txBody>
      </p:sp>
      <p:sp>
        <p:nvSpPr>
          <p:cNvPr id="116" name="Google Shape;116;p4"/>
          <p:cNvSpPr txBox="1">
            <a:spLocks noGrp="1"/>
          </p:cNvSpPr>
          <p:nvPr>
            <p:ph type="body" idx="1"/>
          </p:nvPr>
        </p:nvSpPr>
        <p:spPr>
          <a:xfrm>
            <a:off x="1476487" y="1911551"/>
            <a:ext cx="6651513" cy="4113329"/>
          </a:xfrm>
          <a:prstGeom prst="rect">
            <a:avLst/>
          </a:prstGeom>
          <a:noFill/>
          <a:ln>
            <a:noFill/>
          </a:ln>
        </p:spPr>
        <p:txBody>
          <a:bodyPr spcFirstLastPara="1" wrap="square" lIns="91425" tIns="45700" rIns="91425" bIns="45700" anchor="t" anchorCtr="0">
            <a:normAutofit/>
          </a:bodyPr>
          <a:lstStyle/>
          <a:p>
            <a:pPr marL="447675" lvl="0" indent="-447675" algn="l" rtl="0">
              <a:lnSpc>
                <a:spcPct val="90000"/>
              </a:lnSpc>
              <a:spcBef>
                <a:spcPts val="0"/>
              </a:spcBef>
              <a:spcAft>
                <a:spcPts val="0"/>
              </a:spcAft>
              <a:buSzPts val="2800"/>
              <a:buChar char="●"/>
            </a:pPr>
            <a:r>
              <a:rPr lang="es-ES"/>
              <a:t>It is </a:t>
            </a:r>
            <a:r>
              <a:rPr lang="es-ES" b="1">
                <a:solidFill>
                  <a:srgbClr val="C00000"/>
                </a:solidFill>
              </a:rPr>
              <a:t>not </a:t>
            </a:r>
            <a:r>
              <a:rPr lang="es-ES"/>
              <a:t>a game per se.</a:t>
            </a:r>
            <a:endParaRPr/>
          </a:p>
          <a:p>
            <a:pPr marL="447675" lvl="0" indent="-447675" algn="l" rtl="0">
              <a:lnSpc>
                <a:spcPct val="90000"/>
              </a:lnSpc>
              <a:spcBef>
                <a:spcPts val="1000"/>
              </a:spcBef>
              <a:spcAft>
                <a:spcPts val="0"/>
              </a:spcAft>
              <a:buSzPts val="2800"/>
              <a:buChar char="●"/>
            </a:pPr>
            <a:r>
              <a:rPr lang="es-ES"/>
              <a:t>It is </a:t>
            </a:r>
            <a:r>
              <a:rPr lang="es-ES" b="1">
                <a:solidFill>
                  <a:srgbClr val="C00000"/>
                </a:solidFill>
              </a:rPr>
              <a:t>not </a:t>
            </a:r>
            <a:r>
              <a:rPr lang="es-ES"/>
              <a:t>about putting badges or insignias, points or rewards without a meaning.</a:t>
            </a:r>
            <a:endParaRPr/>
          </a:p>
          <a:p>
            <a:pPr marL="447675" lvl="0" indent="-447675" algn="l" rtl="0">
              <a:lnSpc>
                <a:spcPct val="90000"/>
              </a:lnSpc>
              <a:spcBef>
                <a:spcPts val="1000"/>
              </a:spcBef>
              <a:spcAft>
                <a:spcPts val="0"/>
              </a:spcAft>
              <a:buSzPts val="2800"/>
              <a:buChar char="●"/>
            </a:pPr>
            <a:r>
              <a:rPr lang="es-ES" b="1">
                <a:solidFill>
                  <a:srgbClr val="C00000"/>
                </a:solidFill>
              </a:rPr>
              <a:t>It is not </a:t>
            </a:r>
            <a:r>
              <a:rPr lang="es-ES"/>
              <a:t>about the trivialization of learning.</a:t>
            </a:r>
            <a:endParaRPr/>
          </a:p>
          <a:p>
            <a:pPr marL="447675" lvl="0" indent="-447675" algn="l" rtl="0">
              <a:lnSpc>
                <a:spcPct val="90000"/>
              </a:lnSpc>
              <a:spcBef>
                <a:spcPts val="1000"/>
              </a:spcBef>
              <a:spcAft>
                <a:spcPts val="0"/>
              </a:spcAft>
              <a:buSzPts val="2800"/>
              <a:buChar char="●"/>
            </a:pPr>
            <a:r>
              <a:rPr lang="es-ES"/>
              <a:t>It is </a:t>
            </a:r>
            <a:r>
              <a:rPr lang="es-ES" b="1">
                <a:solidFill>
                  <a:srgbClr val="C00000"/>
                </a:solidFill>
              </a:rPr>
              <a:t>not </a:t>
            </a:r>
            <a:r>
              <a:rPr lang="es-ES"/>
              <a:t>perfect for all contexts. </a:t>
            </a:r>
            <a:endParaRPr/>
          </a:p>
          <a:p>
            <a:pPr marL="447675" lvl="0" indent="-447675" algn="l" rtl="0">
              <a:lnSpc>
                <a:spcPct val="90000"/>
              </a:lnSpc>
              <a:spcBef>
                <a:spcPts val="1000"/>
              </a:spcBef>
              <a:spcAft>
                <a:spcPts val="0"/>
              </a:spcAft>
              <a:buSzPts val="2800"/>
              <a:buChar char="●"/>
            </a:pPr>
            <a:r>
              <a:rPr lang="es-ES"/>
              <a:t>They are </a:t>
            </a:r>
            <a:r>
              <a:rPr lang="es-ES" b="1">
                <a:solidFill>
                  <a:srgbClr val="C00000"/>
                </a:solidFill>
              </a:rPr>
              <a:t>not </a:t>
            </a:r>
            <a:r>
              <a:rPr lang="es-ES"/>
              <a:t>easy to create gamified contexts/environments.</a:t>
            </a:r>
            <a:endParaRPr/>
          </a:p>
        </p:txBody>
      </p:sp>
      <p:pic>
        <p:nvPicPr>
          <p:cNvPr id="6" name="Google Shape;142;p3">
            <a:extLst>
              <a:ext uri="{FF2B5EF4-FFF2-40B4-BE49-F238E27FC236}">
                <a16:creationId xmlns:a16="http://schemas.microsoft.com/office/drawing/2014/main" id="{6243DEAF-CD88-804F-A4FC-51ECE62E354D}"/>
              </a:ext>
            </a:extLst>
          </p:cNvPr>
          <p:cNvPicPr preferRelativeResize="0"/>
          <p:nvPr/>
        </p:nvPicPr>
        <p:blipFill rotWithShape="1">
          <a:blip r:embed="rId3">
            <a:alphaModFix/>
          </a:blip>
          <a:srcRect/>
          <a:stretch/>
        </p:blipFill>
        <p:spPr>
          <a:xfrm>
            <a:off x="10702066" y="-259120"/>
            <a:ext cx="1877667" cy="217067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5"/>
          <p:cNvSpPr txBox="1">
            <a:spLocks noGrp="1"/>
          </p:cNvSpPr>
          <p:nvPr>
            <p:ph type="title"/>
          </p:nvPr>
        </p:nvSpPr>
        <p:spPr>
          <a:xfrm>
            <a:off x="8487592" y="2196375"/>
            <a:ext cx="3286000"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ct val="100000"/>
              <a:buFont typeface="Candara"/>
              <a:buNone/>
            </a:pPr>
            <a:r>
              <a:rPr lang="es-ES" dirty="0" err="1"/>
              <a:t>Lesson</a:t>
            </a:r>
            <a:r>
              <a:rPr lang="es-ES" dirty="0"/>
              <a:t> 2: </a:t>
            </a:r>
            <a:r>
              <a:rPr lang="es-ES" dirty="0" err="1"/>
              <a:t>What</a:t>
            </a:r>
            <a:r>
              <a:rPr lang="es-ES" dirty="0"/>
              <a:t> </a:t>
            </a:r>
            <a:r>
              <a:rPr lang="es-ES" dirty="0" err="1"/>
              <a:t>is</a:t>
            </a:r>
            <a:r>
              <a:rPr lang="es-ES" dirty="0"/>
              <a:t> </a:t>
            </a:r>
            <a:r>
              <a:rPr lang="es-ES" dirty="0" err="1"/>
              <a:t>not</a:t>
            </a:r>
            <a:r>
              <a:rPr lang="es-ES" dirty="0"/>
              <a:t> </a:t>
            </a:r>
            <a:r>
              <a:rPr lang="es-ES" dirty="0" err="1"/>
              <a:t>Gamification</a:t>
            </a:r>
            <a:r>
              <a:rPr lang="es-ES" dirty="0"/>
              <a:t>?</a:t>
            </a:r>
            <a:br>
              <a:rPr lang="es-ES" dirty="0"/>
            </a:br>
            <a:endParaRPr dirty="0"/>
          </a:p>
        </p:txBody>
      </p:sp>
      <p:sp>
        <p:nvSpPr>
          <p:cNvPr id="125" name="Google Shape;125;p5"/>
          <p:cNvSpPr txBox="1">
            <a:spLocks noGrp="1"/>
          </p:cNvSpPr>
          <p:nvPr>
            <p:ph type="body" idx="1"/>
          </p:nvPr>
        </p:nvSpPr>
        <p:spPr>
          <a:xfrm>
            <a:off x="1003610" y="1639229"/>
            <a:ext cx="6902532" cy="667091"/>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Clr>
                <a:schemeClr val="lt1"/>
              </a:buClr>
              <a:buSzPts val="4000"/>
              <a:buChar char="●"/>
            </a:pPr>
            <a:r>
              <a:rPr lang="es-ES" sz="4000">
                <a:solidFill>
                  <a:srgbClr val="B9D66D"/>
                </a:solidFill>
                <a:latin typeface="Aharoni"/>
                <a:ea typeface="Aharoni"/>
                <a:cs typeface="Aharoni"/>
                <a:sym typeface="Aharoni"/>
              </a:rPr>
              <a:t>GAMES</a:t>
            </a:r>
            <a:endParaRPr/>
          </a:p>
        </p:txBody>
      </p:sp>
      <p:pic>
        <p:nvPicPr>
          <p:cNvPr id="126" name="Google Shape;126;p5"/>
          <p:cNvPicPr preferRelativeResize="0"/>
          <p:nvPr/>
        </p:nvPicPr>
        <p:blipFill rotWithShape="1">
          <a:blip r:embed="rId3">
            <a:alphaModFix/>
          </a:blip>
          <a:srcRect t="1313" b="1313"/>
          <a:stretch/>
        </p:blipFill>
        <p:spPr>
          <a:xfrm>
            <a:off x="8786552" y="4064869"/>
            <a:ext cx="2987040" cy="1805764"/>
          </a:xfrm>
          <a:prstGeom prst="rect">
            <a:avLst/>
          </a:prstGeom>
          <a:noFill/>
          <a:ln>
            <a:noFill/>
          </a:ln>
        </p:spPr>
      </p:pic>
      <p:sp>
        <p:nvSpPr>
          <p:cNvPr id="127" name="Google Shape;127;p5"/>
          <p:cNvSpPr/>
          <p:nvPr/>
        </p:nvSpPr>
        <p:spPr>
          <a:xfrm>
            <a:off x="892680" y="2892059"/>
            <a:ext cx="7124390" cy="830997"/>
          </a:xfrm>
          <a:prstGeom prst="rect">
            <a:avLst/>
          </a:prstGeom>
          <a:solidFill>
            <a:schemeClr val="lt1"/>
          </a:solidFill>
          <a:ln w="12700" cap="flat" cmpd="sng">
            <a:solidFill>
              <a:schemeClr val="accent2"/>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400" b="0" i="0" u="none" strike="noStrike" cap="none">
                <a:solidFill>
                  <a:srgbClr val="435417"/>
                </a:solidFill>
                <a:latin typeface="Candara"/>
                <a:ea typeface="Candara"/>
                <a:cs typeface="Candara"/>
                <a:sym typeface="Candara"/>
              </a:rPr>
              <a:t>Purely recreational activities, where the main objective is entertainment and fun.</a:t>
            </a:r>
            <a:endParaRPr/>
          </a:p>
        </p:txBody>
      </p:sp>
      <p:sp>
        <p:nvSpPr>
          <p:cNvPr id="128" name="Google Shape;128;p5"/>
          <p:cNvSpPr/>
          <p:nvPr/>
        </p:nvSpPr>
        <p:spPr>
          <a:xfrm>
            <a:off x="892680" y="2273939"/>
            <a:ext cx="6783923"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3600" b="0" i="0" u="none" strike="noStrike" cap="none">
                <a:solidFill>
                  <a:schemeClr val="lt1"/>
                </a:solidFill>
                <a:latin typeface="Candara"/>
                <a:ea typeface="Candara"/>
                <a:cs typeface="Candara"/>
                <a:sym typeface="Candara"/>
              </a:rPr>
              <a:t>Definition:</a:t>
            </a:r>
            <a:endParaRPr/>
          </a:p>
        </p:txBody>
      </p:sp>
      <p:grpSp>
        <p:nvGrpSpPr>
          <p:cNvPr id="129" name="Google Shape;129;p5"/>
          <p:cNvGrpSpPr/>
          <p:nvPr/>
        </p:nvGrpSpPr>
        <p:grpSpPr>
          <a:xfrm>
            <a:off x="2613011" y="3599828"/>
            <a:ext cx="3212822" cy="3411353"/>
            <a:chOff x="607672" y="-123228"/>
            <a:chExt cx="3212822" cy="3411353"/>
          </a:xfrm>
        </p:grpSpPr>
        <p:sp>
          <p:nvSpPr>
            <p:cNvPr id="130" name="Google Shape;130;p5"/>
            <p:cNvSpPr/>
            <p:nvPr/>
          </p:nvSpPr>
          <p:spPr>
            <a:xfrm>
              <a:off x="1805134" y="1378720"/>
              <a:ext cx="1685103" cy="1685103"/>
            </a:xfrm>
            <a:custGeom>
              <a:avLst/>
              <a:gdLst/>
              <a:ahLst/>
              <a:cxnLst/>
              <a:rect l="l" t="t" r="r" b="b"/>
              <a:pathLst>
                <a:path w="120000" h="120000" extrusionOk="0">
                  <a:moveTo>
                    <a:pt x="85177" y="19133"/>
                  </a:moveTo>
                  <a:lnTo>
                    <a:pt x="94511" y="11300"/>
                  </a:lnTo>
                  <a:lnTo>
                    <a:pt x="101967" y="17557"/>
                  </a:lnTo>
                  <a:lnTo>
                    <a:pt x="95875" y="28109"/>
                  </a:lnTo>
                  <a:lnTo>
                    <a:pt x="95875" y="28109"/>
                  </a:lnTo>
                  <a:cubicBezTo>
                    <a:pt x="100207" y="32983"/>
                    <a:pt x="103501" y="38688"/>
                    <a:pt x="105555" y="44877"/>
                  </a:cubicBezTo>
                  <a:lnTo>
                    <a:pt x="117740" y="44877"/>
                  </a:lnTo>
                  <a:lnTo>
                    <a:pt x="119431" y="54463"/>
                  </a:lnTo>
                  <a:lnTo>
                    <a:pt x="107980" y="58630"/>
                  </a:lnTo>
                  <a:lnTo>
                    <a:pt x="107980" y="58630"/>
                  </a:lnTo>
                  <a:cubicBezTo>
                    <a:pt x="108167" y="65148"/>
                    <a:pt x="107023" y="71636"/>
                    <a:pt x="104618" y="77697"/>
                  </a:cubicBezTo>
                  <a:lnTo>
                    <a:pt x="113953" y="85530"/>
                  </a:lnTo>
                  <a:lnTo>
                    <a:pt x="109086" y="93960"/>
                  </a:lnTo>
                  <a:lnTo>
                    <a:pt x="97636" y="89792"/>
                  </a:lnTo>
                  <a:cubicBezTo>
                    <a:pt x="93588" y="94905"/>
                    <a:pt x="88542" y="99139"/>
                    <a:pt x="82804" y="102237"/>
                  </a:cubicBezTo>
                  <a:lnTo>
                    <a:pt x="84920" y="114237"/>
                  </a:lnTo>
                  <a:lnTo>
                    <a:pt x="75773" y="117566"/>
                  </a:lnTo>
                  <a:lnTo>
                    <a:pt x="69681" y="107014"/>
                  </a:lnTo>
                  <a:lnTo>
                    <a:pt x="69681" y="107014"/>
                  </a:lnTo>
                  <a:cubicBezTo>
                    <a:pt x="63294" y="108329"/>
                    <a:pt x="56706" y="108329"/>
                    <a:pt x="50319" y="107014"/>
                  </a:cubicBezTo>
                  <a:lnTo>
                    <a:pt x="44227" y="117566"/>
                  </a:lnTo>
                  <a:lnTo>
                    <a:pt x="35080" y="114237"/>
                  </a:lnTo>
                  <a:lnTo>
                    <a:pt x="37196" y="102237"/>
                  </a:lnTo>
                  <a:lnTo>
                    <a:pt x="37196" y="102237"/>
                  </a:lnTo>
                  <a:cubicBezTo>
                    <a:pt x="31458" y="99139"/>
                    <a:pt x="26412" y="94905"/>
                    <a:pt x="22364" y="89792"/>
                  </a:cubicBezTo>
                  <a:lnTo>
                    <a:pt x="10914" y="93960"/>
                  </a:lnTo>
                  <a:lnTo>
                    <a:pt x="6047" y="85530"/>
                  </a:lnTo>
                  <a:lnTo>
                    <a:pt x="15382" y="77697"/>
                  </a:lnTo>
                  <a:lnTo>
                    <a:pt x="15382" y="77697"/>
                  </a:lnTo>
                  <a:cubicBezTo>
                    <a:pt x="12977" y="71636"/>
                    <a:pt x="11833" y="65148"/>
                    <a:pt x="12020" y="58630"/>
                  </a:cubicBezTo>
                  <a:lnTo>
                    <a:pt x="569" y="54463"/>
                  </a:lnTo>
                  <a:lnTo>
                    <a:pt x="2260" y="44877"/>
                  </a:lnTo>
                  <a:lnTo>
                    <a:pt x="14445" y="44877"/>
                  </a:lnTo>
                  <a:lnTo>
                    <a:pt x="14445" y="44877"/>
                  </a:lnTo>
                  <a:cubicBezTo>
                    <a:pt x="16499" y="38688"/>
                    <a:pt x="19793" y="32983"/>
                    <a:pt x="24125" y="28109"/>
                  </a:cubicBezTo>
                  <a:lnTo>
                    <a:pt x="18033" y="17557"/>
                  </a:lnTo>
                  <a:lnTo>
                    <a:pt x="25489" y="11300"/>
                  </a:lnTo>
                  <a:lnTo>
                    <a:pt x="34823" y="19133"/>
                  </a:lnTo>
                  <a:lnTo>
                    <a:pt x="34823" y="19133"/>
                  </a:lnTo>
                  <a:cubicBezTo>
                    <a:pt x="40375" y="15712"/>
                    <a:pt x="46566" y="13459"/>
                    <a:pt x="53017" y="12511"/>
                  </a:cubicBezTo>
                  <a:lnTo>
                    <a:pt x="55133" y="511"/>
                  </a:lnTo>
                  <a:lnTo>
                    <a:pt x="64867" y="511"/>
                  </a:lnTo>
                  <a:lnTo>
                    <a:pt x="66983" y="12511"/>
                  </a:lnTo>
                  <a:lnTo>
                    <a:pt x="66983" y="12511"/>
                  </a:lnTo>
                  <a:cubicBezTo>
                    <a:pt x="73434" y="13459"/>
                    <a:pt x="79625" y="15712"/>
                    <a:pt x="85177" y="19133"/>
                  </a:cubicBezTo>
                  <a:close/>
                </a:path>
              </a:pathLst>
            </a:custGeom>
            <a:gradFill>
              <a:gsLst>
                <a:gs pos="0">
                  <a:srgbClr val="ADB599"/>
                </a:gs>
                <a:gs pos="50000">
                  <a:srgbClr val="A4AE8B"/>
                </a:gs>
                <a:gs pos="100000">
                  <a:srgbClr val="919B78"/>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5"/>
            <p:cNvSpPr txBox="1"/>
            <p:nvPr/>
          </p:nvSpPr>
          <p:spPr>
            <a:xfrm>
              <a:off x="2143915" y="1773447"/>
              <a:ext cx="1007541" cy="866178"/>
            </a:xfrm>
            <a:prstGeom prst="rect">
              <a:avLst/>
            </a:prstGeom>
            <a:noFill/>
            <a:ln>
              <a:noFill/>
            </a:ln>
          </p:spPr>
          <p:txBody>
            <a:bodyPr spcFirstLastPara="1" wrap="square" lIns="13950" tIns="13950" rIns="13950" bIns="13950" anchor="ctr" anchorCtr="0">
              <a:noAutofit/>
            </a:bodyPr>
            <a:lstStyle/>
            <a:p>
              <a:pPr marL="0" marR="0" lvl="0" indent="0" algn="ctr" rtl="0">
                <a:lnSpc>
                  <a:spcPct val="90000"/>
                </a:lnSpc>
                <a:spcBef>
                  <a:spcPts val="0"/>
                </a:spcBef>
                <a:spcAft>
                  <a:spcPts val="0"/>
                </a:spcAft>
                <a:buClr>
                  <a:schemeClr val="dk1"/>
                </a:buClr>
                <a:buSzPts val="1100"/>
                <a:buFont typeface="Candara"/>
                <a:buNone/>
              </a:pPr>
              <a:r>
                <a:rPr lang="es-ES" sz="1100" b="1">
                  <a:solidFill>
                    <a:schemeClr val="dk1"/>
                  </a:solidFill>
                  <a:latin typeface="Candara"/>
                  <a:ea typeface="Candara"/>
                  <a:cs typeface="Candara"/>
                  <a:sym typeface="Candara"/>
                </a:rPr>
                <a:t>Overcoming Levels</a:t>
              </a:r>
              <a:endParaRPr/>
            </a:p>
          </p:txBody>
        </p:sp>
        <p:sp>
          <p:nvSpPr>
            <p:cNvPr id="132" name="Google Shape;132;p5"/>
            <p:cNvSpPr/>
            <p:nvPr/>
          </p:nvSpPr>
          <p:spPr>
            <a:xfrm>
              <a:off x="824711" y="980423"/>
              <a:ext cx="1225529" cy="1225529"/>
            </a:xfrm>
            <a:custGeom>
              <a:avLst/>
              <a:gdLst/>
              <a:ahLst/>
              <a:cxnLst/>
              <a:rect l="l" t="t" r="r" b="b"/>
              <a:pathLst>
                <a:path w="120000" h="120000" extrusionOk="0">
                  <a:moveTo>
                    <a:pt x="89790" y="30393"/>
                  </a:moveTo>
                  <a:lnTo>
                    <a:pt x="107494" y="25057"/>
                  </a:lnTo>
                  <a:lnTo>
                    <a:pt x="114008" y="36341"/>
                  </a:lnTo>
                  <a:lnTo>
                    <a:pt x="100535" y="49005"/>
                  </a:lnTo>
                  <a:cubicBezTo>
                    <a:pt x="102488" y="56205"/>
                    <a:pt x="102488" y="63795"/>
                    <a:pt x="100535" y="70995"/>
                  </a:cubicBezTo>
                  <a:lnTo>
                    <a:pt x="114008" y="83659"/>
                  </a:lnTo>
                  <a:lnTo>
                    <a:pt x="107494" y="94943"/>
                  </a:lnTo>
                  <a:lnTo>
                    <a:pt x="89790" y="89607"/>
                  </a:lnTo>
                  <a:lnTo>
                    <a:pt x="89790" y="89607"/>
                  </a:lnTo>
                  <a:cubicBezTo>
                    <a:pt x="84531" y="94898"/>
                    <a:pt x="77957" y="98693"/>
                    <a:pt x="70746" y="100602"/>
                  </a:cubicBezTo>
                  <a:lnTo>
                    <a:pt x="66514" y="118602"/>
                  </a:lnTo>
                  <a:lnTo>
                    <a:pt x="53486" y="118602"/>
                  </a:lnTo>
                  <a:lnTo>
                    <a:pt x="49254" y="100602"/>
                  </a:lnTo>
                  <a:lnTo>
                    <a:pt x="49254" y="100602"/>
                  </a:lnTo>
                  <a:cubicBezTo>
                    <a:pt x="42043" y="98693"/>
                    <a:pt x="35469" y="94898"/>
                    <a:pt x="30210" y="89607"/>
                  </a:cubicBezTo>
                  <a:lnTo>
                    <a:pt x="12506" y="94943"/>
                  </a:lnTo>
                  <a:lnTo>
                    <a:pt x="5992" y="83659"/>
                  </a:lnTo>
                  <a:lnTo>
                    <a:pt x="19465" y="70995"/>
                  </a:lnTo>
                  <a:cubicBezTo>
                    <a:pt x="17512" y="63795"/>
                    <a:pt x="17512" y="56205"/>
                    <a:pt x="19465" y="49005"/>
                  </a:cubicBezTo>
                  <a:lnTo>
                    <a:pt x="5992" y="36341"/>
                  </a:lnTo>
                  <a:lnTo>
                    <a:pt x="12506" y="25057"/>
                  </a:lnTo>
                  <a:lnTo>
                    <a:pt x="30210" y="30393"/>
                  </a:lnTo>
                  <a:lnTo>
                    <a:pt x="30210" y="30393"/>
                  </a:lnTo>
                  <a:cubicBezTo>
                    <a:pt x="35469" y="25102"/>
                    <a:pt x="42043" y="21307"/>
                    <a:pt x="49254" y="19398"/>
                  </a:cubicBezTo>
                  <a:lnTo>
                    <a:pt x="53486" y="1398"/>
                  </a:lnTo>
                  <a:lnTo>
                    <a:pt x="66514" y="1398"/>
                  </a:lnTo>
                  <a:lnTo>
                    <a:pt x="70746" y="19398"/>
                  </a:lnTo>
                  <a:lnTo>
                    <a:pt x="70746" y="19398"/>
                  </a:lnTo>
                  <a:cubicBezTo>
                    <a:pt x="77957" y="21307"/>
                    <a:pt x="84531" y="25102"/>
                    <a:pt x="89790" y="30393"/>
                  </a:cubicBezTo>
                  <a:close/>
                </a:path>
              </a:pathLst>
            </a:custGeom>
            <a:gradFill>
              <a:gsLst>
                <a:gs pos="0">
                  <a:srgbClr val="DDE8C8"/>
                </a:gs>
                <a:gs pos="50000">
                  <a:srgbClr val="D8E5BD"/>
                </a:gs>
                <a:gs pos="100000">
                  <a:srgbClr val="C0CCA5"/>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5"/>
            <p:cNvSpPr txBox="1"/>
            <p:nvPr/>
          </p:nvSpPr>
          <p:spPr>
            <a:xfrm>
              <a:off x="1133242" y="1290818"/>
              <a:ext cx="608467" cy="604739"/>
            </a:xfrm>
            <a:prstGeom prst="rect">
              <a:avLst/>
            </a:prstGeom>
            <a:noFill/>
            <a:ln>
              <a:noFill/>
            </a:ln>
          </p:spPr>
          <p:txBody>
            <a:bodyPr spcFirstLastPara="1" wrap="square" lIns="13950" tIns="13950" rIns="13950" bIns="13950" anchor="ctr" anchorCtr="0">
              <a:noAutofit/>
            </a:bodyPr>
            <a:lstStyle/>
            <a:p>
              <a:pPr marL="0" marR="0" lvl="0" indent="0" algn="ctr" rtl="0">
                <a:lnSpc>
                  <a:spcPct val="90000"/>
                </a:lnSpc>
                <a:spcBef>
                  <a:spcPts val="0"/>
                </a:spcBef>
                <a:spcAft>
                  <a:spcPts val="0"/>
                </a:spcAft>
                <a:buClr>
                  <a:schemeClr val="dk1"/>
                </a:buClr>
                <a:buSzPts val="1100"/>
                <a:buFont typeface="Candara"/>
                <a:buNone/>
              </a:pPr>
              <a:r>
                <a:rPr lang="es-ES" sz="1100" b="1">
                  <a:solidFill>
                    <a:schemeClr val="dk1"/>
                  </a:solidFill>
                  <a:latin typeface="Candara"/>
                  <a:ea typeface="Candara"/>
                  <a:cs typeface="Candara"/>
                  <a:sym typeface="Candara"/>
                </a:rPr>
                <a:t>Accumulate Points</a:t>
              </a:r>
              <a:endParaRPr/>
            </a:p>
          </p:txBody>
        </p:sp>
        <p:sp>
          <p:nvSpPr>
            <p:cNvPr id="134" name="Google Shape;134;p5"/>
            <p:cNvSpPr/>
            <p:nvPr/>
          </p:nvSpPr>
          <p:spPr>
            <a:xfrm rot="-900000">
              <a:off x="1511132" y="134933"/>
              <a:ext cx="1200768" cy="1200768"/>
            </a:xfrm>
            <a:custGeom>
              <a:avLst/>
              <a:gdLst/>
              <a:ahLst/>
              <a:cxnLst/>
              <a:rect l="l" t="t" r="r" b="b"/>
              <a:pathLst>
                <a:path w="120000" h="120000" extrusionOk="0">
                  <a:moveTo>
                    <a:pt x="89790" y="30393"/>
                  </a:moveTo>
                  <a:lnTo>
                    <a:pt x="107494" y="25057"/>
                  </a:lnTo>
                  <a:lnTo>
                    <a:pt x="114008" y="36341"/>
                  </a:lnTo>
                  <a:lnTo>
                    <a:pt x="100535" y="49005"/>
                  </a:lnTo>
                  <a:cubicBezTo>
                    <a:pt x="102488" y="56205"/>
                    <a:pt x="102488" y="63795"/>
                    <a:pt x="100535" y="70995"/>
                  </a:cubicBezTo>
                  <a:lnTo>
                    <a:pt x="114008" y="83659"/>
                  </a:lnTo>
                  <a:lnTo>
                    <a:pt x="107494" y="94943"/>
                  </a:lnTo>
                  <a:lnTo>
                    <a:pt x="89790" y="89607"/>
                  </a:lnTo>
                  <a:lnTo>
                    <a:pt x="89790" y="89607"/>
                  </a:lnTo>
                  <a:cubicBezTo>
                    <a:pt x="84531" y="94898"/>
                    <a:pt x="77957" y="98693"/>
                    <a:pt x="70746" y="100602"/>
                  </a:cubicBezTo>
                  <a:lnTo>
                    <a:pt x="66514" y="118602"/>
                  </a:lnTo>
                  <a:lnTo>
                    <a:pt x="53486" y="118602"/>
                  </a:lnTo>
                  <a:lnTo>
                    <a:pt x="49254" y="100602"/>
                  </a:lnTo>
                  <a:lnTo>
                    <a:pt x="49254" y="100602"/>
                  </a:lnTo>
                  <a:cubicBezTo>
                    <a:pt x="42043" y="98693"/>
                    <a:pt x="35469" y="94898"/>
                    <a:pt x="30210" y="89607"/>
                  </a:cubicBezTo>
                  <a:lnTo>
                    <a:pt x="12506" y="94943"/>
                  </a:lnTo>
                  <a:lnTo>
                    <a:pt x="5992" y="83659"/>
                  </a:lnTo>
                  <a:lnTo>
                    <a:pt x="19465" y="70995"/>
                  </a:lnTo>
                  <a:cubicBezTo>
                    <a:pt x="17512" y="63795"/>
                    <a:pt x="17512" y="56205"/>
                    <a:pt x="19465" y="49005"/>
                  </a:cubicBezTo>
                  <a:lnTo>
                    <a:pt x="5992" y="36341"/>
                  </a:lnTo>
                  <a:lnTo>
                    <a:pt x="12506" y="25057"/>
                  </a:lnTo>
                  <a:lnTo>
                    <a:pt x="30210" y="30393"/>
                  </a:lnTo>
                  <a:lnTo>
                    <a:pt x="30210" y="30393"/>
                  </a:lnTo>
                  <a:cubicBezTo>
                    <a:pt x="35469" y="25102"/>
                    <a:pt x="42043" y="21307"/>
                    <a:pt x="49254" y="19398"/>
                  </a:cubicBezTo>
                  <a:lnTo>
                    <a:pt x="53486" y="1398"/>
                  </a:lnTo>
                  <a:lnTo>
                    <a:pt x="66514" y="1398"/>
                  </a:lnTo>
                  <a:lnTo>
                    <a:pt x="70746" y="19398"/>
                  </a:lnTo>
                  <a:lnTo>
                    <a:pt x="70746" y="19398"/>
                  </a:lnTo>
                  <a:cubicBezTo>
                    <a:pt x="77957" y="21307"/>
                    <a:pt x="84531" y="25102"/>
                    <a:pt x="89790" y="30393"/>
                  </a:cubicBezTo>
                  <a:close/>
                </a:path>
              </a:pathLst>
            </a:custGeom>
            <a:gradFill>
              <a:gsLst>
                <a:gs pos="0">
                  <a:srgbClr val="DDE8C8"/>
                </a:gs>
                <a:gs pos="50000">
                  <a:srgbClr val="D8E5BD"/>
                </a:gs>
                <a:gs pos="100000">
                  <a:srgbClr val="C0CCA5"/>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5"/>
            <p:cNvSpPr txBox="1"/>
            <p:nvPr/>
          </p:nvSpPr>
          <p:spPr>
            <a:xfrm>
              <a:off x="1774496" y="398297"/>
              <a:ext cx="674041" cy="674041"/>
            </a:xfrm>
            <a:prstGeom prst="rect">
              <a:avLst/>
            </a:prstGeom>
            <a:noFill/>
            <a:ln>
              <a:noFill/>
            </a:ln>
          </p:spPr>
          <p:txBody>
            <a:bodyPr spcFirstLastPara="1" wrap="square" lIns="13950" tIns="13950" rIns="13950" bIns="13950" anchor="ctr" anchorCtr="0">
              <a:noAutofit/>
            </a:bodyPr>
            <a:lstStyle/>
            <a:p>
              <a:pPr marL="0" marR="0" lvl="0" indent="0" algn="ctr" rtl="0">
                <a:lnSpc>
                  <a:spcPct val="90000"/>
                </a:lnSpc>
                <a:spcBef>
                  <a:spcPts val="0"/>
                </a:spcBef>
                <a:spcAft>
                  <a:spcPts val="0"/>
                </a:spcAft>
                <a:buClr>
                  <a:schemeClr val="dk1"/>
                </a:buClr>
                <a:buSzPts val="1100"/>
                <a:buFont typeface="Candara"/>
                <a:buNone/>
              </a:pPr>
              <a:r>
                <a:rPr lang="es-ES" sz="1100" b="1">
                  <a:solidFill>
                    <a:schemeClr val="dk1"/>
                  </a:solidFill>
                  <a:latin typeface="Candara"/>
                  <a:ea typeface="Candara"/>
                  <a:cs typeface="Candara"/>
                  <a:sym typeface="Candara"/>
                </a:rPr>
                <a:t>Receive Awards</a:t>
              </a:r>
              <a:endParaRPr/>
            </a:p>
          </p:txBody>
        </p:sp>
        <p:sp>
          <p:nvSpPr>
            <p:cNvPr id="136" name="Google Shape;136;p5"/>
            <p:cNvSpPr/>
            <p:nvPr/>
          </p:nvSpPr>
          <p:spPr>
            <a:xfrm>
              <a:off x="1663562" y="1131193"/>
              <a:ext cx="2156932" cy="2156932"/>
            </a:xfrm>
            <a:custGeom>
              <a:avLst/>
              <a:gdLst/>
              <a:ahLst/>
              <a:cxnLst/>
              <a:rect l="l" t="t" r="r" b="b"/>
              <a:pathLst>
                <a:path w="120000" h="120000" extrusionOk="0">
                  <a:moveTo>
                    <a:pt x="55724" y="3913"/>
                  </a:moveTo>
                  <a:lnTo>
                    <a:pt x="55724" y="3913"/>
                  </a:lnTo>
                  <a:cubicBezTo>
                    <a:pt x="78581" y="2170"/>
                    <a:pt x="100209" y="14472"/>
                    <a:pt x="110394" y="35009"/>
                  </a:cubicBezTo>
                  <a:cubicBezTo>
                    <a:pt x="120578" y="55546"/>
                    <a:pt x="117281" y="80209"/>
                    <a:pt x="102060" y="97350"/>
                  </a:cubicBezTo>
                  <a:lnTo>
                    <a:pt x="104642" y="100056"/>
                  </a:lnTo>
                  <a:lnTo>
                    <a:pt x="96892" y="98659"/>
                  </a:lnTo>
                  <a:lnTo>
                    <a:pt x="95580" y="90560"/>
                  </a:lnTo>
                  <a:lnTo>
                    <a:pt x="98161" y="93265"/>
                  </a:lnTo>
                  <a:lnTo>
                    <a:pt x="98161" y="93265"/>
                  </a:lnTo>
                  <a:cubicBezTo>
                    <a:pt x="111662" y="77777"/>
                    <a:pt x="114463" y="55665"/>
                    <a:pt x="105250" y="37300"/>
                  </a:cubicBezTo>
                  <a:cubicBezTo>
                    <a:pt x="96037" y="18935"/>
                    <a:pt x="76638" y="7960"/>
                    <a:pt x="56151" y="9522"/>
                  </a:cubicBezTo>
                  <a:close/>
                </a:path>
              </a:pathLst>
            </a:custGeom>
            <a:gradFill>
              <a:gsLst>
                <a:gs pos="0">
                  <a:srgbClr val="DCE6C0"/>
                </a:gs>
                <a:gs pos="50000">
                  <a:srgbClr val="D7E3B4"/>
                </a:gs>
                <a:gs pos="100000">
                  <a:srgbClr val="C0CB9C"/>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5"/>
            <p:cNvSpPr/>
            <p:nvPr/>
          </p:nvSpPr>
          <p:spPr>
            <a:xfrm>
              <a:off x="607672" y="714111"/>
              <a:ext cx="1567145" cy="1567145"/>
            </a:xfrm>
            <a:custGeom>
              <a:avLst/>
              <a:gdLst/>
              <a:ahLst/>
              <a:cxnLst/>
              <a:rect l="l" t="t" r="r" b="b"/>
              <a:pathLst>
                <a:path w="120000" h="120000" extrusionOk="0">
                  <a:moveTo>
                    <a:pt x="38835" y="9410"/>
                  </a:moveTo>
                  <a:lnTo>
                    <a:pt x="41823" y="16553"/>
                  </a:lnTo>
                  <a:lnTo>
                    <a:pt x="41823" y="16553"/>
                  </a:lnTo>
                  <a:cubicBezTo>
                    <a:pt x="23032" y="24414"/>
                    <a:pt x="11425" y="43464"/>
                    <a:pt x="13055" y="63768"/>
                  </a:cubicBezTo>
                  <a:lnTo>
                    <a:pt x="18064" y="62671"/>
                  </a:lnTo>
                  <a:lnTo>
                    <a:pt x="10211" y="70899"/>
                  </a:lnTo>
                  <a:lnTo>
                    <a:pt x="417" y="66534"/>
                  </a:lnTo>
                  <a:lnTo>
                    <a:pt x="5431" y="65437"/>
                  </a:lnTo>
                  <a:lnTo>
                    <a:pt x="5431" y="65437"/>
                  </a:lnTo>
                  <a:cubicBezTo>
                    <a:pt x="3042" y="41449"/>
                    <a:pt x="16596" y="18714"/>
                    <a:pt x="38835" y="9410"/>
                  </a:cubicBezTo>
                  <a:close/>
                </a:path>
              </a:pathLst>
            </a:custGeom>
            <a:gradFill>
              <a:gsLst>
                <a:gs pos="0">
                  <a:srgbClr val="EBF2D9"/>
                </a:gs>
                <a:gs pos="50000">
                  <a:srgbClr val="E7F0CE"/>
                </a:gs>
                <a:gs pos="100000">
                  <a:srgbClr val="CDD6B3"/>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5"/>
            <p:cNvSpPr/>
            <p:nvPr/>
          </p:nvSpPr>
          <p:spPr>
            <a:xfrm>
              <a:off x="1233382" y="-123228"/>
              <a:ext cx="1689698" cy="1689698"/>
            </a:xfrm>
            <a:custGeom>
              <a:avLst/>
              <a:gdLst/>
              <a:ahLst/>
              <a:cxnLst/>
              <a:rect l="l" t="t" r="r" b="b"/>
              <a:pathLst>
                <a:path w="120000" h="120000" extrusionOk="0">
                  <a:moveTo>
                    <a:pt x="4986" y="64681"/>
                  </a:moveTo>
                  <a:lnTo>
                    <a:pt x="4986" y="64681"/>
                  </a:lnTo>
                  <a:cubicBezTo>
                    <a:pt x="3682" y="49360"/>
                    <a:pt x="8826" y="34190"/>
                    <a:pt x="19179" y="22822"/>
                  </a:cubicBezTo>
                  <a:lnTo>
                    <a:pt x="16020" y="19256"/>
                  </a:lnTo>
                  <a:lnTo>
                    <a:pt x="25771" y="21357"/>
                  </a:lnTo>
                  <a:lnTo>
                    <a:pt x="27129" y="31797"/>
                  </a:lnTo>
                  <a:lnTo>
                    <a:pt x="23972" y="28233"/>
                  </a:lnTo>
                  <a:lnTo>
                    <a:pt x="23972" y="28233"/>
                  </a:lnTo>
                  <a:cubicBezTo>
                    <a:pt x="15304" y="38065"/>
                    <a:pt x="11029" y="51012"/>
                    <a:pt x="12141" y="64072"/>
                  </a:cubicBezTo>
                  <a:close/>
                </a:path>
              </a:pathLst>
            </a:custGeom>
            <a:gradFill>
              <a:gsLst>
                <a:gs pos="0">
                  <a:srgbClr val="EBF2D9"/>
                </a:gs>
                <a:gs pos="50000">
                  <a:srgbClr val="E7F0CE"/>
                </a:gs>
                <a:gs pos="100000">
                  <a:srgbClr val="CDD6B3"/>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9" name="Google Shape;139;p5"/>
          <p:cNvGrpSpPr/>
          <p:nvPr/>
        </p:nvGrpSpPr>
        <p:grpSpPr>
          <a:xfrm>
            <a:off x="616270" y="4377504"/>
            <a:ext cx="1848313" cy="1677423"/>
            <a:chOff x="17536" y="364304"/>
            <a:chExt cx="1848313" cy="1677423"/>
          </a:xfrm>
        </p:grpSpPr>
        <p:sp>
          <p:nvSpPr>
            <p:cNvPr id="140" name="Google Shape;140;p5"/>
            <p:cNvSpPr/>
            <p:nvPr/>
          </p:nvSpPr>
          <p:spPr>
            <a:xfrm>
              <a:off x="113542" y="966456"/>
              <a:ext cx="1689711" cy="556836"/>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5"/>
            <p:cNvSpPr txBox="1"/>
            <p:nvPr/>
          </p:nvSpPr>
          <p:spPr>
            <a:xfrm>
              <a:off x="113542" y="966456"/>
              <a:ext cx="1689711" cy="556836"/>
            </a:xfrm>
            <a:prstGeom prst="rect">
              <a:avLst/>
            </a:prstGeom>
            <a:noFill/>
            <a:ln>
              <a:noFill/>
            </a:ln>
          </p:spPr>
          <p:txBody>
            <a:bodyPr spcFirstLastPara="1" wrap="square" lIns="25400" tIns="25400" rIns="25400" bIns="25400" anchor="ctr" anchorCtr="0">
              <a:noAutofit/>
            </a:bodyPr>
            <a:lstStyle/>
            <a:p>
              <a:pPr marL="0" marR="0" lvl="0" indent="0" algn="ctr" rtl="0">
                <a:lnSpc>
                  <a:spcPct val="90000"/>
                </a:lnSpc>
                <a:spcBef>
                  <a:spcPts val="0"/>
                </a:spcBef>
                <a:spcAft>
                  <a:spcPts val="0"/>
                </a:spcAft>
                <a:buClr>
                  <a:schemeClr val="lt1"/>
                </a:buClr>
                <a:buSzPts val="2000"/>
                <a:buFont typeface="Candara"/>
                <a:buNone/>
              </a:pPr>
              <a:r>
                <a:rPr lang="es-ES" sz="2000" b="1">
                  <a:solidFill>
                    <a:schemeClr val="lt1"/>
                  </a:solidFill>
                  <a:latin typeface="Candara"/>
                  <a:ea typeface="Candara"/>
                  <a:cs typeface="Candara"/>
                  <a:sym typeface="Candara"/>
                </a:rPr>
                <a:t>STRATEGIES AND RULES</a:t>
              </a:r>
              <a:endParaRPr/>
            </a:p>
          </p:txBody>
        </p:sp>
        <p:sp>
          <p:nvSpPr>
            <p:cNvPr id="142" name="Google Shape;142;p5"/>
            <p:cNvSpPr/>
            <p:nvPr/>
          </p:nvSpPr>
          <p:spPr>
            <a:xfrm>
              <a:off x="111622" y="797101"/>
              <a:ext cx="134408" cy="134408"/>
            </a:xfrm>
            <a:prstGeom prst="ellipse">
              <a:avLst/>
            </a:prstGeom>
            <a:solidFill>
              <a:srgbClr val="A4AD8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5"/>
            <p:cNvSpPr/>
            <p:nvPr/>
          </p:nvSpPr>
          <p:spPr>
            <a:xfrm>
              <a:off x="205708" y="608929"/>
              <a:ext cx="134408" cy="134408"/>
            </a:xfrm>
            <a:prstGeom prst="ellipse">
              <a:avLst/>
            </a:prstGeom>
            <a:solidFill>
              <a:srgbClr val="ACB79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5"/>
            <p:cNvSpPr/>
            <p:nvPr/>
          </p:nvSpPr>
          <p:spPr>
            <a:xfrm>
              <a:off x="431515" y="646563"/>
              <a:ext cx="211213" cy="211213"/>
            </a:xfrm>
            <a:prstGeom prst="ellipse">
              <a:avLst/>
            </a:prstGeom>
            <a:solidFill>
              <a:srgbClr val="B5C19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5"/>
            <p:cNvSpPr/>
            <p:nvPr/>
          </p:nvSpPr>
          <p:spPr>
            <a:xfrm>
              <a:off x="619688" y="439573"/>
              <a:ext cx="134408" cy="134408"/>
            </a:xfrm>
            <a:prstGeom prst="ellipse">
              <a:avLst/>
            </a:prstGeom>
            <a:solidFill>
              <a:srgbClr val="BECBA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5"/>
            <p:cNvSpPr/>
            <p:nvPr/>
          </p:nvSpPr>
          <p:spPr>
            <a:xfrm>
              <a:off x="864312" y="364304"/>
              <a:ext cx="134408" cy="134408"/>
            </a:xfrm>
            <a:prstGeom prst="ellipse">
              <a:avLst/>
            </a:prstGeom>
            <a:solidFill>
              <a:srgbClr val="C7D4AC"/>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5"/>
            <p:cNvSpPr/>
            <p:nvPr/>
          </p:nvSpPr>
          <p:spPr>
            <a:xfrm>
              <a:off x="1165388" y="496025"/>
              <a:ext cx="134408" cy="134408"/>
            </a:xfrm>
            <a:prstGeom prst="ellipse">
              <a:avLst/>
            </a:prstGeom>
            <a:solidFill>
              <a:srgbClr val="D0DCB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5"/>
            <p:cNvSpPr/>
            <p:nvPr/>
          </p:nvSpPr>
          <p:spPr>
            <a:xfrm>
              <a:off x="1353560" y="590111"/>
              <a:ext cx="211213" cy="211213"/>
            </a:xfrm>
            <a:prstGeom prst="ellipse">
              <a:avLst/>
            </a:prstGeom>
            <a:solidFill>
              <a:srgbClr val="D8E4C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5"/>
            <p:cNvSpPr/>
            <p:nvPr/>
          </p:nvSpPr>
          <p:spPr>
            <a:xfrm>
              <a:off x="1617002" y="797101"/>
              <a:ext cx="134408" cy="134408"/>
            </a:xfrm>
            <a:prstGeom prst="ellipse">
              <a:avLst/>
            </a:prstGeom>
            <a:solidFill>
              <a:srgbClr val="E1EAC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5"/>
            <p:cNvSpPr/>
            <p:nvPr/>
          </p:nvSpPr>
          <p:spPr>
            <a:xfrm>
              <a:off x="1729905" y="1004091"/>
              <a:ext cx="134408" cy="134408"/>
            </a:xfrm>
            <a:prstGeom prst="ellipse">
              <a:avLst/>
            </a:prstGeom>
            <a:solidFill>
              <a:srgbClr val="E8F1D7"/>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5"/>
            <p:cNvSpPr/>
            <p:nvPr/>
          </p:nvSpPr>
          <p:spPr>
            <a:xfrm>
              <a:off x="751408" y="608929"/>
              <a:ext cx="345622" cy="345622"/>
            </a:xfrm>
            <a:prstGeom prst="ellipse">
              <a:avLst/>
            </a:prstGeom>
            <a:solidFill>
              <a:srgbClr val="F0F6E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5"/>
            <p:cNvSpPr/>
            <p:nvPr/>
          </p:nvSpPr>
          <p:spPr>
            <a:xfrm>
              <a:off x="17536" y="1323984"/>
              <a:ext cx="134408" cy="134408"/>
            </a:xfrm>
            <a:prstGeom prst="ellipse">
              <a:avLst/>
            </a:prstGeom>
            <a:solidFill>
              <a:srgbClr val="E8F1D7"/>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5"/>
            <p:cNvSpPr/>
            <p:nvPr/>
          </p:nvSpPr>
          <p:spPr>
            <a:xfrm>
              <a:off x="130439" y="1493339"/>
              <a:ext cx="211213" cy="211213"/>
            </a:xfrm>
            <a:prstGeom prst="ellipse">
              <a:avLst/>
            </a:prstGeom>
            <a:solidFill>
              <a:srgbClr val="E1EAC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5"/>
            <p:cNvSpPr/>
            <p:nvPr/>
          </p:nvSpPr>
          <p:spPr>
            <a:xfrm>
              <a:off x="412698" y="1643877"/>
              <a:ext cx="307220" cy="307220"/>
            </a:xfrm>
            <a:prstGeom prst="ellipse">
              <a:avLst/>
            </a:prstGeom>
            <a:solidFill>
              <a:srgbClr val="D8E4C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5"/>
            <p:cNvSpPr/>
            <p:nvPr/>
          </p:nvSpPr>
          <p:spPr>
            <a:xfrm>
              <a:off x="807860" y="1888501"/>
              <a:ext cx="134408" cy="134408"/>
            </a:xfrm>
            <a:prstGeom prst="ellipse">
              <a:avLst/>
            </a:prstGeom>
            <a:solidFill>
              <a:srgbClr val="D0DCB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5"/>
            <p:cNvSpPr/>
            <p:nvPr/>
          </p:nvSpPr>
          <p:spPr>
            <a:xfrm>
              <a:off x="883129" y="1643877"/>
              <a:ext cx="211213" cy="211213"/>
            </a:xfrm>
            <a:prstGeom prst="ellipse">
              <a:avLst/>
            </a:prstGeom>
            <a:solidFill>
              <a:srgbClr val="C7D4AC"/>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5"/>
            <p:cNvSpPr/>
            <p:nvPr/>
          </p:nvSpPr>
          <p:spPr>
            <a:xfrm>
              <a:off x="1071302" y="1907319"/>
              <a:ext cx="134408" cy="134408"/>
            </a:xfrm>
            <a:prstGeom prst="ellipse">
              <a:avLst/>
            </a:prstGeom>
            <a:solidFill>
              <a:srgbClr val="BECBA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5"/>
            <p:cNvSpPr/>
            <p:nvPr/>
          </p:nvSpPr>
          <p:spPr>
            <a:xfrm>
              <a:off x="1240657" y="1606243"/>
              <a:ext cx="307220" cy="307220"/>
            </a:xfrm>
            <a:prstGeom prst="ellipse">
              <a:avLst/>
            </a:prstGeom>
            <a:solidFill>
              <a:srgbClr val="B5C19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5"/>
            <p:cNvSpPr/>
            <p:nvPr/>
          </p:nvSpPr>
          <p:spPr>
            <a:xfrm>
              <a:off x="1654636" y="1530974"/>
              <a:ext cx="211213" cy="211213"/>
            </a:xfrm>
            <a:prstGeom prst="ellipse">
              <a:avLst/>
            </a:prstGeom>
            <a:solidFill>
              <a:srgbClr val="ACB79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0" name="Google Shape;160;p5"/>
          <p:cNvSpPr/>
          <p:nvPr/>
        </p:nvSpPr>
        <p:spPr>
          <a:xfrm>
            <a:off x="5757015" y="3933685"/>
            <a:ext cx="2555269" cy="2485548"/>
          </a:xfrm>
          <a:prstGeom prst="ellipse">
            <a:avLst/>
          </a:prstGeom>
          <a:solidFill>
            <a:srgbClr val="435417"/>
          </a:solidFill>
          <a:ln>
            <a:noFill/>
          </a:ln>
          <a:effectLst>
            <a:outerShdw blurRad="149987" dist="250190" dir="8460000" algn="ctr">
              <a:srgbClr val="000000">
                <a:alpha val="27843"/>
              </a:srgbClr>
            </a:outerShdw>
          </a:effectLst>
        </p:spPr>
        <p:txBody>
          <a:bodyPr spcFirstLastPara="1" wrap="square" lIns="91425" tIns="45700" rIns="91425" bIns="45700" anchor="t" anchorCtr="0">
            <a:noAutofit/>
          </a:bodyPr>
          <a:lstStyle/>
          <a:p>
            <a:pPr marL="285750" marR="0" lvl="1" indent="-184150" algn="l" rtl="0">
              <a:lnSpc>
                <a:spcPct val="90000"/>
              </a:lnSpc>
              <a:spcBef>
                <a:spcPts val="0"/>
              </a:spcBef>
              <a:spcAft>
                <a:spcPts val="0"/>
              </a:spcAft>
              <a:buClr>
                <a:schemeClr val="dk1"/>
              </a:buClr>
              <a:buSzPts val="1600"/>
              <a:buFont typeface="Candara"/>
              <a:buNone/>
            </a:pPr>
            <a:endParaRPr sz="1600" b="0" i="0" u="none" strike="noStrike" cap="none">
              <a:solidFill>
                <a:schemeClr val="lt1"/>
              </a:solidFill>
              <a:latin typeface="Candara"/>
              <a:ea typeface="Candara"/>
              <a:cs typeface="Candara"/>
              <a:sym typeface="Candara"/>
            </a:endParaRPr>
          </a:p>
          <a:p>
            <a:pPr marL="285750" marR="0" lvl="1" indent="-285750" algn="l" rtl="0">
              <a:lnSpc>
                <a:spcPct val="90000"/>
              </a:lnSpc>
              <a:spcBef>
                <a:spcPts val="240"/>
              </a:spcBef>
              <a:spcAft>
                <a:spcPts val="0"/>
              </a:spcAft>
              <a:buClr>
                <a:schemeClr val="lt1"/>
              </a:buClr>
              <a:buSzPts val="2000"/>
              <a:buFont typeface="Candara"/>
              <a:buChar char="•"/>
            </a:pPr>
            <a:r>
              <a:rPr lang="es-ES" sz="2000" b="1" i="0" u="none" strike="noStrike" cap="none">
                <a:solidFill>
                  <a:schemeClr val="lt1"/>
                </a:solidFill>
                <a:latin typeface="Candara"/>
                <a:ea typeface="Candara"/>
                <a:cs typeface="Candara"/>
                <a:sym typeface="Candara"/>
              </a:rPr>
              <a:t>Happiness </a:t>
            </a:r>
            <a:endParaRPr/>
          </a:p>
          <a:p>
            <a:pPr marL="285750" marR="0" lvl="1" indent="-285750" algn="l" rtl="0">
              <a:lnSpc>
                <a:spcPct val="90000"/>
              </a:lnSpc>
              <a:spcBef>
                <a:spcPts val="300"/>
              </a:spcBef>
              <a:spcAft>
                <a:spcPts val="0"/>
              </a:spcAft>
              <a:buClr>
                <a:schemeClr val="lt1"/>
              </a:buClr>
              <a:buSzPts val="2000"/>
              <a:buFont typeface="Candara"/>
              <a:buChar char="•"/>
            </a:pPr>
            <a:r>
              <a:rPr lang="es-ES" sz="2000" b="1" i="0" u="none" strike="noStrike" cap="none">
                <a:solidFill>
                  <a:schemeClr val="lt1"/>
                </a:solidFill>
                <a:latin typeface="Candara"/>
                <a:ea typeface="Candara"/>
                <a:cs typeface="Candara"/>
                <a:sym typeface="Candara"/>
              </a:rPr>
              <a:t>Satisfaction </a:t>
            </a:r>
            <a:endParaRPr/>
          </a:p>
          <a:p>
            <a:pPr marL="285750" marR="0" lvl="1" indent="-285750" algn="l" rtl="0">
              <a:lnSpc>
                <a:spcPct val="90000"/>
              </a:lnSpc>
              <a:spcBef>
                <a:spcPts val="300"/>
              </a:spcBef>
              <a:spcAft>
                <a:spcPts val="0"/>
              </a:spcAft>
              <a:buClr>
                <a:schemeClr val="lt1"/>
              </a:buClr>
              <a:buSzPts val="2000"/>
              <a:buFont typeface="Candara"/>
              <a:buChar char="•"/>
            </a:pPr>
            <a:r>
              <a:rPr lang="es-ES" sz="2000" b="1" i="0" u="none" strike="noStrike" cap="none">
                <a:solidFill>
                  <a:schemeClr val="lt1"/>
                </a:solidFill>
                <a:latin typeface="Candara"/>
                <a:ea typeface="Candara"/>
                <a:cs typeface="Candara"/>
                <a:sym typeface="Candara"/>
              </a:rPr>
              <a:t>Excitement</a:t>
            </a:r>
            <a:endParaRPr/>
          </a:p>
          <a:p>
            <a:pPr marL="285750" marR="0" lvl="1" indent="-285750" algn="l" rtl="0">
              <a:lnSpc>
                <a:spcPct val="90000"/>
              </a:lnSpc>
              <a:spcBef>
                <a:spcPts val="300"/>
              </a:spcBef>
              <a:spcAft>
                <a:spcPts val="0"/>
              </a:spcAft>
              <a:buClr>
                <a:schemeClr val="lt1"/>
              </a:buClr>
              <a:buSzPts val="2000"/>
              <a:buFont typeface="Candara"/>
              <a:buChar char="•"/>
            </a:pPr>
            <a:r>
              <a:rPr lang="es-ES" sz="2000" b="1" i="0" u="none" strike="noStrike" cap="none">
                <a:solidFill>
                  <a:schemeClr val="lt1"/>
                </a:solidFill>
                <a:latin typeface="Candara"/>
                <a:ea typeface="Candara"/>
                <a:cs typeface="Candara"/>
                <a:sym typeface="Candara"/>
              </a:rPr>
              <a:t>Motivation</a:t>
            </a:r>
            <a:endParaRPr sz="1800" b="1" i="0" u="none" strike="noStrike" cap="none">
              <a:solidFill>
                <a:schemeClr val="lt1"/>
              </a:solidFill>
              <a:latin typeface="Candara"/>
              <a:ea typeface="Candara"/>
              <a:cs typeface="Candara"/>
              <a:sym typeface="Candara"/>
            </a:endParaRPr>
          </a:p>
        </p:txBody>
      </p:sp>
      <p:pic>
        <p:nvPicPr>
          <p:cNvPr id="39" name="Google Shape;142;p3">
            <a:extLst>
              <a:ext uri="{FF2B5EF4-FFF2-40B4-BE49-F238E27FC236}">
                <a16:creationId xmlns:a16="http://schemas.microsoft.com/office/drawing/2014/main" id="{90077C36-FC4D-DD49-B1FD-076F8FBA2AA9}"/>
              </a:ext>
            </a:extLst>
          </p:cNvPr>
          <p:cNvPicPr preferRelativeResize="0"/>
          <p:nvPr/>
        </p:nvPicPr>
        <p:blipFill rotWithShape="1">
          <a:blip r:embed="rId4">
            <a:alphaModFix/>
          </a:blip>
          <a:srcRect/>
          <a:stretch/>
        </p:blipFill>
        <p:spPr>
          <a:xfrm>
            <a:off x="10314333" y="0"/>
            <a:ext cx="1877667" cy="217067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0"/>
                                        </p:tgtEl>
                                        <p:attrNameLst>
                                          <p:attrName>style.visibility</p:attrName>
                                        </p:attrNameLst>
                                      </p:cBhvr>
                                      <p:to>
                                        <p:strVal val="visible"/>
                                      </p:to>
                                    </p:set>
                                    <p:animEffect transition="in" filter="fade">
                                      <p:cBhvr>
                                        <p:cTn id="7"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6"/>
          <p:cNvSpPr txBox="1">
            <a:spLocks noGrp="1"/>
          </p:cNvSpPr>
          <p:nvPr>
            <p:ph type="title"/>
          </p:nvPr>
        </p:nvSpPr>
        <p:spPr>
          <a:xfrm>
            <a:off x="8637072" y="1837401"/>
            <a:ext cx="3286000"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ct val="100000"/>
              <a:buFont typeface="Candara"/>
              <a:buNone/>
            </a:pPr>
            <a:r>
              <a:rPr lang="es-ES" dirty="0" err="1"/>
              <a:t>Lesson</a:t>
            </a:r>
            <a:r>
              <a:rPr lang="es-ES" dirty="0"/>
              <a:t> 2: </a:t>
            </a:r>
            <a:r>
              <a:rPr lang="es-ES" dirty="0" err="1"/>
              <a:t>What</a:t>
            </a:r>
            <a:r>
              <a:rPr lang="es-ES" dirty="0"/>
              <a:t> </a:t>
            </a:r>
            <a:r>
              <a:rPr lang="es-ES" dirty="0" err="1"/>
              <a:t>is</a:t>
            </a:r>
            <a:r>
              <a:rPr lang="es-ES" dirty="0"/>
              <a:t> </a:t>
            </a:r>
            <a:r>
              <a:rPr lang="es-ES" dirty="0" err="1"/>
              <a:t>not</a:t>
            </a:r>
            <a:r>
              <a:rPr lang="es-ES" dirty="0"/>
              <a:t> </a:t>
            </a:r>
            <a:r>
              <a:rPr lang="es-ES" dirty="0" err="1"/>
              <a:t>Gamification</a:t>
            </a:r>
            <a:r>
              <a:rPr lang="es-ES" dirty="0"/>
              <a:t>?</a:t>
            </a:r>
            <a:br>
              <a:rPr lang="es-ES" dirty="0"/>
            </a:br>
            <a:endParaRPr dirty="0"/>
          </a:p>
        </p:txBody>
      </p:sp>
      <p:sp>
        <p:nvSpPr>
          <p:cNvPr id="167" name="Google Shape;167;p6"/>
          <p:cNvSpPr txBox="1">
            <a:spLocks noGrp="1"/>
          </p:cNvSpPr>
          <p:nvPr>
            <p:ph type="body" idx="1"/>
          </p:nvPr>
        </p:nvSpPr>
        <p:spPr>
          <a:xfrm>
            <a:off x="1003610" y="1639229"/>
            <a:ext cx="6902532" cy="667091"/>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Clr>
                <a:schemeClr val="lt1"/>
              </a:buClr>
              <a:buSzPts val="4000"/>
              <a:buChar char="●"/>
            </a:pPr>
            <a:r>
              <a:rPr lang="es-ES" sz="4000">
                <a:solidFill>
                  <a:srgbClr val="B9D66D"/>
                </a:solidFill>
                <a:latin typeface="Aharoni"/>
                <a:ea typeface="Aharoni"/>
                <a:cs typeface="Aharoni"/>
                <a:sym typeface="Aharoni"/>
              </a:rPr>
              <a:t>GAMES</a:t>
            </a:r>
            <a:endParaRPr/>
          </a:p>
        </p:txBody>
      </p:sp>
      <p:grpSp>
        <p:nvGrpSpPr>
          <p:cNvPr id="168" name="Google Shape;168;p6"/>
          <p:cNvGrpSpPr/>
          <p:nvPr/>
        </p:nvGrpSpPr>
        <p:grpSpPr>
          <a:xfrm>
            <a:off x="718047" y="2868552"/>
            <a:ext cx="7473657" cy="3932280"/>
            <a:chOff x="0" y="289"/>
            <a:chExt cx="7473657" cy="3932280"/>
          </a:xfrm>
        </p:grpSpPr>
        <p:sp>
          <p:nvSpPr>
            <p:cNvPr id="169" name="Google Shape;169;p6"/>
            <p:cNvSpPr/>
            <p:nvPr/>
          </p:nvSpPr>
          <p:spPr>
            <a:xfrm>
              <a:off x="0" y="162649"/>
              <a:ext cx="7473657" cy="277200"/>
            </a:xfrm>
            <a:prstGeom prst="rect">
              <a:avLst/>
            </a:prstGeom>
            <a:solidFill>
              <a:schemeClr val="lt1">
                <a:alpha val="89803"/>
              </a:schemeClr>
            </a:solidFill>
            <a:ln w="9525" cap="flat" cmpd="sng">
              <a:solidFill>
                <a:srgbClr val="A4AD8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6"/>
            <p:cNvSpPr/>
            <p:nvPr/>
          </p:nvSpPr>
          <p:spPr>
            <a:xfrm>
              <a:off x="373682" y="289"/>
              <a:ext cx="5231559" cy="324720"/>
            </a:xfrm>
            <a:prstGeom prst="roundRect">
              <a:avLst>
                <a:gd name="adj" fmla="val 16667"/>
              </a:avLst>
            </a:prstGeom>
            <a:gradFill>
              <a:gsLst>
                <a:gs pos="0">
                  <a:srgbClr val="ADB599"/>
                </a:gs>
                <a:gs pos="50000">
                  <a:srgbClr val="A4AE8B"/>
                </a:gs>
                <a:gs pos="100000">
                  <a:srgbClr val="919B78"/>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6"/>
            <p:cNvSpPr txBox="1"/>
            <p:nvPr/>
          </p:nvSpPr>
          <p:spPr>
            <a:xfrm>
              <a:off x="389534" y="16141"/>
              <a:ext cx="5199855" cy="293016"/>
            </a:xfrm>
            <a:prstGeom prst="rect">
              <a:avLst/>
            </a:prstGeom>
            <a:noFill/>
            <a:ln>
              <a:noFill/>
            </a:ln>
          </p:spPr>
          <p:txBody>
            <a:bodyPr spcFirstLastPara="1" wrap="square" lIns="197725" tIns="0" rIns="197725" bIns="0" anchor="ctr" anchorCtr="0">
              <a:noAutofit/>
            </a:bodyPr>
            <a:lstStyle/>
            <a:p>
              <a:pPr marL="0" marR="0" lvl="0" indent="0" algn="l" rtl="0">
                <a:lnSpc>
                  <a:spcPct val="90000"/>
                </a:lnSpc>
                <a:spcBef>
                  <a:spcPts val="0"/>
                </a:spcBef>
                <a:spcAft>
                  <a:spcPts val="0"/>
                </a:spcAft>
                <a:buClr>
                  <a:srgbClr val="000000"/>
                </a:buClr>
                <a:buSzPts val="1400"/>
                <a:buFont typeface="Tahoma"/>
                <a:buNone/>
              </a:pPr>
              <a:r>
                <a:rPr lang="es-ES" sz="1400">
                  <a:solidFill>
                    <a:srgbClr val="000000"/>
                  </a:solidFill>
                  <a:latin typeface="Tahoma"/>
                  <a:ea typeface="Tahoma"/>
                  <a:cs typeface="Tahoma"/>
                  <a:sym typeface="Tahoma"/>
                </a:rPr>
                <a:t>It is a manifestation whose purpose is to amuse and entertain.</a:t>
              </a:r>
              <a:endParaRPr sz="1400">
                <a:solidFill>
                  <a:schemeClr val="lt1"/>
                </a:solidFill>
                <a:latin typeface="Open Sans"/>
                <a:ea typeface="Open Sans"/>
                <a:cs typeface="Open Sans"/>
                <a:sym typeface="Open Sans"/>
              </a:endParaRPr>
            </a:p>
          </p:txBody>
        </p:sp>
        <p:sp>
          <p:nvSpPr>
            <p:cNvPr id="172" name="Google Shape;172;p6"/>
            <p:cNvSpPr/>
            <p:nvPr/>
          </p:nvSpPr>
          <p:spPr>
            <a:xfrm>
              <a:off x="0" y="661609"/>
              <a:ext cx="7473657" cy="277200"/>
            </a:xfrm>
            <a:prstGeom prst="rect">
              <a:avLst/>
            </a:prstGeom>
            <a:solidFill>
              <a:schemeClr val="lt1">
                <a:alpha val="89803"/>
              </a:schemeClr>
            </a:solidFill>
            <a:ln w="9525" cap="flat" cmpd="sng">
              <a:solidFill>
                <a:srgbClr val="B7C49B"/>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6"/>
            <p:cNvSpPr/>
            <p:nvPr/>
          </p:nvSpPr>
          <p:spPr>
            <a:xfrm>
              <a:off x="373682" y="499249"/>
              <a:ext cx="5231559" cy="324720"/>
            </a:xfrm>
            <a:prstGeom prst="roundRect">
              <a:avLst>
                <a:gd name="adj" fmla="val 16667"/>
              </a:avLst>
            </a:prstGeom>
            <a:gradFill>
              <a:gsLst>
                <a:gs pos="0">
                  <a:srgbClr val="C0CAA8"/>
                </a:gs>
                <a:gs pos="50000">
                  <a:srgbClr val="B8C59B"/>
                </a:gs>
                <a:gs pos="100000">
                  <a:srgbClr val="A3B085"/>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6"/>
            <p:cNvSpPr txBox="1"/>
            <p:nvPr/>
          </p:nvSpPr>
          <p:spPr>
            <a:xfrm>
              <a:off x="389534" y="515101"/>
              <a:ext cx="5199855" cy="293016"/>
            </a:xfrm>
            <a:prstGeom prst="rect">
              <a:avLst/>
            </a:prstGeom>
            <a:noFill/>
            <a:ln>
              <a:noFill/>
            </a:ln>
          </p:spPr>
          <p:txBody>
            <a:bodyPr spcFirstLastPara="1" wrap="square" lIns="197725" tIns="0" rIns="197725" bIns="0" anchor="ctr" anchorCtr="0">
              <a:noAutofit/>
            </a:bodyPr>
            <a:lstStyle/>
            <a:p>
              <a:pPr marL="0" marR="0" lvl="0" indent="0" algn="l" rtl="0">
                <a:lnSpc>
                  <a:spcPct val="90000"/>
                </a:lnSpc>
                <a:spcBef>
                  <a:spcPts val="0"/>
                </a:spcBef>
                <a:spcAft>
                  <a:spcPts val="0"/>
                </a:spcAft>
                <a:buClr>
                  <a:srgbClr val="000000"/>
                </a:buClr>
                <a:buSzPts val="1400"/>
                <a:buFont typeface="Tahoma"/>
                <a:buNone/>
              </a:pPr>
              <a:r>
                <a:rPr lang="es-ES" sz="1400">
                  <a:solidFill>
                    <a:srgbClr val="000000"/>
                  </a:solidFill>
                  <a:latin typeface="Tahoma"/>
                  <a:ea typeface="Tahoma"/>
                  <a:cs typeface="Tahoma"/>
                  <a:sym typeface="Tahoma"/>
                </a:rPr>
                <a:t>It is a free activity, a voluntary event</a:t>
              </a:r>
              <a:endParaRPr sz="1400">
                <a:solidFill>
                  <a:srgbClr val="000000"/>
                </a:solidFill>
                <a:latin typeface="Times New Roman"/>
                <a:ea typeface="Times New Roman"/>
                <a:cs typeface="Times New Roman"/>
                <a:sym typeface="Times New Roman"/>
              </a:endParaRPr>
            </a:p>
          </p:txBody>
        </p:sp>
        <p:sp>
          <p:nvSpPr>
            <p:cNvPr id="175" name="Google Shape;175;p6"/>
            <p:cNvSpPr/>
            <p:nvPr/>
          </p:nvSpPr>
          <p:spPr>
            <a:xfrm>
              <a:off x="0" y="1160569"/>
              <a:ext cx="7473657" cy="277200"/>
            </a:xfrm>
            <a:prstGeom prst="rect">
              <a:avLst/>
            </a:prstGeom>
            <a:solidFill>
              <a:schemeClr val="lt1">
                <a:alpha val="89803"/>
              </a:schemeClr>
            </a:solidFill>
            <a:ln w="9525" cap="flat" cmpd="sng">
              <a:solidFill>
                <a:srgbClr val="CAD7A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6"/>
            <p:cNvSpPr/>
            <p:nvPr/>
          </p:nvSpPr>
          <p:spPr>
            <a:xfrm>
              <a:off x="373682" y="998209"/>
              <a:ext cx="5231559" cy="324720"/>
            </a:xfrm>
            <a:prstGeom prst="roundRect">
              <a:avLst>
                <a:gd name="adj" fmla="val 16667"/>
              </a:avLst>
            </a:prstGeom>
            <a:gradFill>
              <a:gsLst>
                <a:gs pos="0">
                  <a:srgbClr val="D2DCBA"/>
                </a:gs>
                <a:gs pos="50000">
                  <a:srgbClr val="CCDAAC"/>
                </a:gs>
                <a:gs pos="100000">
                  <a:srgbClr val="B5C296"/>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6"/>
            <p:cNvSpPr txBox="1"/>
            <p:nvPr/>
          </p:nvSpPr>
          <p:spPr>
            <a:xfrm>
              <a:off x="389534" y="1014061"/>
              <a:ext cx="5199855" cy="293016"/>
            </a:xfrm>
            <a:prstGeom prst="rect">
              <a:avLst/>
            </a:prstGeom>
            <a:noFill/>
            <a:ln>
              <a:noFill/>
            </a:ln>
          </p:spPr>
          <p:txBody>
            <a:bodyPr spcFirstLastPara="1" wrap="square" lIns="197725" tIns="0" rIns="197725" bIns="0" anchor="ctr" anchorCtr="0">
              <a:noAutofit/>
            </a:bodyPr>
            <a:lstStyle/>
            <a:p>
              <a:pPr marL="0" marR="0" lvl="0" indent="0" algn="l" rtl="0">
                <a:lnSpc>
                  <a:spcPct val="90000"/>
                </a:lnSpc>
                <a:spcBef>
                  <a:spcPts val="0"/>
                </a:spcBef>
                <a:spcAft>
                  <a:spcPts val="0"/>
                </a:spcAft>
                <a:buClr>
                  <a:srgbClr val="000000"/>
                </a:buClr>
                <a:buSzPts val="1400"/>
                <a:buFont typeface="Tahoma"/>
                <a:buNone/>
              </a:pPr>
              <a:r>
                <a:rPr lang="es-ES" sz="1400">
                  <a:solidFill>
                    <a:srgbClr val="000000"/>
                  </a:solidFill>
                  <a:latin typeface="Tahoma"/>
                  <a:ea typeface="Tahoma"/>
                  <a:cs typeface="Tahoma"/>
                  <a:sym typeface="Tahoma"/>
                </a:rPr>
                <a:t>It has spatial and temporal limitations</a:t>
              </a:r>
              <a:endParaRPr sz="1400">
                <a:solidFill>
                  <a:srgbClr val="000000"/>
                </a:solidFill>
                <a:latin typeface="Times New Roman"/>
                <a:ea typeface="Times New Roman"/>
                <a:cs typeface="Times New Roman"/>
                <a:sym typeface="Times New Roman"/>
              </a:endParaRPr>
            </a:p>
          </p:txBody>
        </p:sp>
        <p:sp>
          <p:nvSpPr>
            <p:cNvPr id="178" name="Google Shape;178;p6"/>
            <p:cNvSpPr/>
            <p:nvPr/>
          </p:nvSpPr>
          <p:spPr>
            <a:xfrm>
              <a:off x="0" y="1659529"/>
              <a:ext cx="7473657" cy="277200"/>
            </a:xfrm>
            <a:prstGeom prst="rect">
              <a:avLst/>
            </a:prstGeom>
            <a:solidFill>
              <a:schemeClr val="lt1">
                <a:alpha val="89803"/>
              </a:schemeClr>
            </a:solidFill>
            <a:ln w="9525" cap="flat" cmpd="sng">
              <a:solidFill>
                <a:srgbClr val="DCE8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6"/>
            <p:cNvSpPr/>
            <p:nvPr/>
          </p:nvSpPr>
          <p:spPr>
            <a:xfrm>
              <a:off x="373682" y="1497169"/>
              <a:ext cx="5231559" cy="324720"/>
            </a:xfrm>
            <a:prstGeom prst="roundRect">
              <a:avLst>
                <a:gd name="adj" fmla="val 16667"/>
              </a:avLst>
            </a:prstGeom>
            <a:gradFill>
              <a:gsLst>
                <a:gs pos="0">
                  <a:srgbClr val="E4ECD0"/>
                </a:gs>
                <a:gs pos="50000">
                  <a:srgbClr val="DEE9C6"/>
                </a:gs>
                <a:gs pos="100000">
                  <a:srgbClr val="C6D1AB"/>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6"/>
            <p:cNvSpPr txBox="1"/>
            <p:nvPr/>
          </p:nvSpPr>
          <p:spPr>
            <a:xfrm>
              <a:off x="389534" y="1513021"/>
              <a:ext cx="5199855" cy="293016"/>
            </a:xfrm>
            <a:prstGeom prst="rect">
              <a:avLst/>
            </a:prstGeom>
            <a:noFill/>
            <a:ln>
              <a:noFill/>
            </a:ln>
          </p:spPr>
          <p:txBody>
            <a:bodyPr spcFirstLastPara="1" wrap="square" lIns="197725" tIns="0" rIns="197725" bIns="0" anchor="ctr" anchorCtr="0">
              <a:noAutofit/>
            </a:bodyPr>
            <a:lstStyle/>
            <a:p>
              <a:pPr marL="0" marR="0" lvl="0" indent="0" algn="l" rtl="0">
                <a:lnSpc>
                  <a:spcPct val="90000"/>
                </a:lnSpc>
                <a:spcBef>
                  <a:spcPts val="0"/>
                </a:spcBef>
                <a:spcAft>
                  <a:spcPts val="0"/>
                </a:spcAft>
                <a:buClr>
                  <a:srgbClr val="000000"/>
                </a:buClr>
                <a:buSzPts val="1400"/>
                <a:buFont typeface="Tahoma"/>
                <a:buNone/>
              </a:pPr>
              <a:r>
                <a:rPr lang="es-ES" sz="1400">
                  <a:solidFill>
                    <a:srgbClr val="000000"/>
                  </a:solidFill>
                  <a:latin typeface="Tahoma"/>
                  <a:ea typeface="Tahoma"/>
                  <a:cs typeface="Tahoma"/>
                  <a:sym typeface="Tahoma"/>
                </a:rPr>
                <a:t>Its uncertain nature causes uncertainty</a:t>
              </a:r>
              <a:endParaRPr sz="1400">
                <a:solidFill>
                  <a:srgbClr val="000000"/>
                </a:solidFill>
                <a:latin typeface="Times New Roman"/>
                <a:ea typeface="Times New Roman"/>
                <a:cs typeface="Times New Roman"/>
                <a:sym typeface="Times New Roman"/>
              </a:endParaRPr>
            </a:p>
          </p:txBody>
        </p:sp>
        <p:sp>
          <p:nvSpPr>
            <p:cNvPr id="181" name="Google Shape;181;p6"/>
            <p:cNvSpPr/>
            <p:nvPr/>
          </p:nvSpPr>
          <p:spPr>
            <a:xfrm>
              <a:off x="0" y="2158489"/>
              <a:ext cx="7473657" cy="277200"/>
            </a:xfrm>
            <a:prstGeom prst="rect">
              <a:avLst/>
            </a:prstGeom>
            <a:solidFill>
              <a:schemeClr val="lt1">
                <a:alpha val="89803"/>
              </a:schemeClr>
            </a:solidFill>
            <a:ln w="9525" cap="flat" cmpd="sng">
              <a:solidFill>
                <a:srgbClr val="EDF4D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6"/>
            <p:cNvSpPr/>
            <p:nvPr/>
          </p:nvSpPr>
          <p:spPr>
            <a:xfrm>
              <a:off x="373682" y="1996129"/>
              <a:ext cx="5231559" cy="324720"/>
            </a:xfrm>
            <a:prstGeom prst="roundRect">
              <a:avLst>
                <a:gd name="adj" fmla="val 16667"/>
              </a:avLst>
            </a:prstGeom>
            <a:gradFill>
              <a:gsLst>
                <a:gs pos="0">
                  <a:srgbClr val="F4F8EA"/>
                </a:gs>
                <a:gs pos="50000">
                  <a:srgbClr val="F0F6E2"/>
                </a:gs>
                <a:gs pos="100000">
                  <a:srgbClr val="D4DBC4"/>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6"/>
            <p:cNvSpPr txBox="1"/>
            <p:nvPr/>
          </p:nvSpPr>
          <p:spPr>
            <a:xfrm>
              <a:off x="389534" y="2011981"/>
              <a:ext cx="5199855" cy="293016"/>
            </a:xfrm>
            <a:prstGeom prst="rect">
              <a:avLst/>
            </a:prstGeom>
            <a:noFill/>
            <a:ln>
              <a:noFill/>
            </a:ln>
          </p:spPr>
          <p:txBody>
            <a:bodyPr spcFirstLastPara="1" wrap="square" lIns="197725" tIns="0" rIns="197725" bIns="0" anchor="ctr" anchorCtr="0">
              <a:noAutofit/>
            </a:bodyPr>
            <a:lstStyle/>
            <a:p>
              <a:pPr marL="0" marR="0" lvl="0" indent="0" algn="l" rtl="0">
                <a:lnSpc>
                  <a:spcPct val="90000"/>
                </a:lnSpc>
                <a:spcBef>
                  <a:spcPts val="0"/>
                </a:spcBef>
                <a:spcAft>
                  <a:spcPts val="0"/>
                </a:spcAft>
                <a:buClr>
                  <a:srgbClr val="000000"/>
                </a:buClr>
                <a:buSzPts val="1400"/>
                <a:buFont typeface="Tahoma"/>
                <a:buNone/>
              </a:pPr>
              <a:r>
                <a:rPr lang="es-ES" sz="1400">
                  <a:solidFill>
                    <a:srgbClr val="000000"/>
                  </a:solidFill>
                  <a:latin typeface="Tahoma"/>
                  <a:ea typeface="Tahoma"/>
                  <a:cs typeface="Tahoma"/>
                  <a:sym typeface="Tahoma"/>
                </a:rPr>
                <a:t>It is free, disinterested and inconsequential. </a:t>
              </a:r>
              <a:endParaRPr/>
            </a:p>
          </p:txBody>
        </p:sp>
        <p:sp>
          <p:nvSpPr>
            <p:cNvPr id="184" name="Google Shape;184;p6"/>
            <p:cNvSpPr/>
            <p:nvPr/>
          </p:nvSpPr>
          <p:spPr>
            <a:xfrm>
              <a:off x="0" y="2657449"/>
              <a:ext cx="7473657" cy="277200"/>
            </a:xfrm>
            <a:prstGeom prst="rect">
              <a:avLst/>
            </a:prstGeom>
            <a:solidFill>
              <a:schemeClr val="lt1">
                <a:alpha val="89803"/>
              </a:schemeClr>
            </a:solidFill>
            <a:ln w="9525" cap="flat" cmpd="sng">
              <a:solidFill>
                <a:srgbClr val="DCE8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6"/>
            <p:cNvSpPr/>
            <p:nvPr/>
          </p:nvSpPr>
          <p:spPr>
            <a:xfrm>
              <a:off x="373682" y="2495089"/>
              <a:ext cx="5231559" cy="324720"/>
            </a:xfrm>
            <a:prstGeom prst="roundRect">
              <a:avLst>
                <a:gd name="adj" fmla="val 16667"/>
              </a:avLst>
            </a:prstGeom>
            <a:gradFill>
              <a:gsLst>
                <a:gs pos="0">
                  <a:srgbClr val="E4ECD0"/>
                </a:gs>
                <a:gs pos="50000">
                  <a:srgbClr val="DEE9C6"/>
                </a:gs>
                <a:gs pos="100000">
                  <a:srgbClr val="C6D1AB"/>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6"/>
            <p:cNvSpPr txBox="1"/>
            <p:nvPr/>
          </p:nvSpPr>
          <p:spPr>
            <a:xfrm>
              <a:off x="389534" y="2510941"/>
              <a:ext cx="5199855" cy="293016"/>
            </a:xfrm>
            <a:prstGeom prst="rect">
              <a:avLst/>
            </a:prstGeom>
            <a:noFill/>
            <a:ln>
              <a:noFill/>
            </a:ln>
          </p:spPr>
          <p:txBody>
            <a:bodyPr spcFirstLastPara="1" wrap="square" lIns="197725" tIns="0" rIns="197725" bIns="0" anchor="ctr" anchorCtr="0">
              <a:noAutofit/>
            </a:bodyPr>
            <a:lstStyle/>
            <a:p>
              <a:pPr marL="0" marR="0" lvl="0" indent="0" algn="l" rtl="0">
                <a:lnSpc>
                  <a:spcPct val="90000"/>
                </a:lnSpc>
                <a:spcBef>
                  <a:spcPts val="0"/>
                </a:spcBef>
                <a:spcAft>
                  <a:spcPts val="0"/>
                </a:spcAft>
                <a:buClr>
                  <a:srgbClr val="000000"/>
                </a:buClr>
                <a:buSzPts val="1400"/>
                <a:buFont typeface="Tahoma"/>
                <a:buNone/>
              </a:pPr>
              <a:r>
                <a:rPr lang="es-ES" sz="1400">
                  <a:solidFill>
                    <a:srgbClr val="000000"/>
                  </a:solidFill>
                  <a:latin typeface="Tahoma"/>
                  <a:ea typeface="Tahoma"/>
                  <a:cs typeface="Tahoma"/>
                  <a:sym typeface="Tahoma"/>
                </a:rPr>
                <a:t>No failure is possible</a:t>
              </a:r>
              <a:endParaRPr/>
            </a:p>
          </p:txBody>
        </p:sp>
        <p:sp>
          <p:nvSpPr>
            <p:cNvPr id="187" name="Google Shape;187;p6"/>
            <p:cNvSpPr/>
            <p:nvPr/>
          </p:nvSpPr>
          <p:spPr>
            <a:xfrm>
              <a:off x="0" y="3156409"/>
              <a:ext cx="7473657" cy="277200"/>
            </a:xfrm>
            <a:prstGeom prst="rect">
              <a:avLst/>
            </a:prstGeom>
            <a:solidFill>
              <a:schemeClr val="lt1">
                <a:alpha val="89803"/>
              </a:schemeClr>
            </a:solidFill>
            <a:ln w="9525" cap="flat" cmpd="sng">
              <a:solidFill>
                <a:srgbClr val="CAD7A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6"/>
            <p:cNvSpPr/>
            <p:nvPr/>
          </p:nvSpPr>
          <p:spPr>
            <a:xfrm>
              <a:off x="373682" y="2994049"/>
              <a:ext cx="5231559" cy="324720"/>
            </a:xfrm>
            <a:prstGeom prst="roundRect">
              <a:avLst>
                <a:gd name="adj" fmla="val 16667"/>
              </a:avLst>
            </a:prstGeom>
            <a:gradFill>
              <a:gsLst>
                <a:gs pos="0">
                  <a:srgbClr val="D2DCBA"/>
                </a:gs>
                <a:gs pos="50000">
                  <a:srgbClr val="CCDAAC"/>
                </a:gs>
                <a:gs pos="100000">
                  <a:srgbClr val="B5C296"/>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6"/>
            <p:cNvSpPr txBox="1"/>
            <p:nvPr/>
          </p:nvSpPr>
          <p:spPr>
            <a:xfrm>
              <a:off x="389534" y="3009901"/>
              <a:ext cx="5199855" cy="293016"/>
            </a:xfrm>
            <a:prstGeom prst="rect">
              <a:avLst/>
            </a:prstGeom>
            <a:noFill/>
            <a:ln>
              <a:noFill/>
            </a:ln>
          </p:spPr>
          <p:txBody>
            <a:bodyPr spcFirstLastPara="1" wrap="square" lIns="197725" tIns="0" rIns="197725" bIns="0" anchor="ctr" anchorCtr="0">
              <a:noAutofit/>
            </a:bodyPr>
            <a:lstStyle/>
            <a:p>
              <a:pPr marL="0" marR="0" lvl="0" indent="0" algn="l" rtl="0">
                <a:lnSpc>
                  <a:spcPct val="90000"/>
                </a:lnSpc>
                <a:spcBef>
                  <a:spcPts val="0"/>
                </a:spcBef>
                <a:spcAft>
                  <a:spcPts val="0"/>
                </a:spcAft>
                <a:buClr>
                  <a:srgbClr val="000000"/>
                </a:buClr>
                <a:buSzPts val="1400"/>
                <a:buFont typeface="Tahoma"/>
                <a:buNone/>
              </a:pPr>
              <a:r>
                <a:rPr lang="es-ES" sz="1400">
                  <a:solidFill>
                    <a:srgbClr val="000000"/>
                  </a:solidFill>
                  <a:latin typeface="Tahoma"/>
                  <a:ea typeface="Tahoma"/>
                  <a:cs typeface="Tahoma"/>
                  <a:sym typeface="Tahoma"/>
                </a:rPr>
                <a:t>It takes place in a fictitious world </a:t>
              </a:r>
              <a:endParaRPr/>
            </a:p>
          </p:txBody>
        </p:sp>
        <p:sp>
          <p:nvSpPr>
            <p:cNvPr id="190" name="Google Shape;190;p6"/>
            <p:cNvSpPr/>
            <p:nvPr/>
          </p:nvSpPr>
          <p:spPr>
            <a:xfrm>
              <a:off x="0" y="3655369"/>
              <a:ext cx="7473657" cy="277200"/>
            </a:xfrm>
            <a:prstGeom prst="rect">
              <a:avLst/>
            </a:prstGeom>
            <a:solidFill>
              <a:schemeClr val="lt1">
                <a:alpha val="89803"/>
              </a:schemeClr>
            </a:solidFill>
            <a:ln w="9525" cap="flat" cmpd="sng">
              <a:solidFill>
                <a:srgbClr val="B7C49B"/>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6"/>
            <p:cNvSpPr/>
            <p:nvPr/>
          </p:nvSpPr>
          <p:spPr>
            <a:xfrm>
              <a:off x="373682" y="3493009"/>
              <a:ext cx="5231559" cy="324720"/>
            </a:xfrm>
            <a:prstGeom prst="roundRect">
              <a:avLst>
                <a:gd name="adj" fmla="val 16667"/>
              </a:avLst>
            </a:prstGeom>
            <a:gradFill>
              <a:gsLst>
                <a:gs pos="0">
                  <a:srgbClr val="C0CAA8"/>
                </a:gs>
                <a:gs pos="50000">
                  <a:srgbClr val="B8C59B"/>
                </a:gs>
                <a:gs pos="100000">
                  <a:srgbClr val="A3B085"/>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6"/>
            <p:cNvSpPr txBox="1"/>
            <p:nvPr/>
          </p:nvSpPr>
          <p:spPr>
            <a:xfrm>
              <a:off x="389534" y="3508861"/>
              <a:ext cx="5199855" cy="293016"/>
            </a:xfrm>
            <a:prstGeom prst="rect">
              <a:avLst/>
            </a:prstGeom>
            <a:noFill/>
            <a:ln>
              <a:noFill/>
            </a:ln>
          </p:spPr>
          <p:txBody>
            <a:bodyPr spcFirstLastPara="1" wrap="square" lIns="197725" tIns="0" rIns="197725" bIns="0" anchor="ctr" anchorCtr="0">
              <a:noAutofit/>
            </a:bodyPr>
            <a:lstStyle/>
            <a:p>
              <a:pPr marL="0" marR="0" lvl="0" indent="0" algn="l" rtl="0">
                <a:lnSpc>
                  <a:spcPct val="90000"/>
                </a:lnSpc>
                <a:spcBef>
                  <a:spcPts val="0"/>
                </a:spcBef>
                <a:spcAft>
                  <a:spcPts val="0"/>
                </a:spcAft>
                <a:buClr>
                  <a:srgbClr val="000000"/>
                </a:buClr>
                <a:buSzPts val="1400"/>
                <a:buFont typeface="Tahoma"/>
                <a:buNone/>
              </a:pPr>
              <a:r>
                <a:rPr lang="es-ES" sz="1400">
                  <a:solidFill>
                    <a:srgbClr val="000000"/>
                  </a:solidFill>
                  <a:latin typeface="Tahoma"/>
                  <a:ea typeface="Tahoma"/>
                  <a:cs typeface="Tahoma"/>
                  <a:sym typeface="Tahoma"/>
                </a:rPr>
                <a:t>It is the result of an agreement between the players</a:t>
              </a:r>
              <a:endParaRPr/>
            </a:p>
          </p:txBody>
        </p:sp>
      </p:grpSp>
      <p:sp>
        <p:nvSpPr>
          <p:cNvPr id="193" name="Google Shape;193;p6"/>
          <p:cNvSpPr/>
          <p:nvPr/>
        </p:nvSpPr>
        <p:spPr>
          <a:xfrm>
            <a:off x="718047" y="2221932"/>
            <a:ext cx="6783923"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3600">
                <a:solidFill>
                  <a:schemeClr val="lt1"/>
                </a:solidFill>
                <a:latin typeface="Candara"/>
                <a:ea typeface="Candara"/>
                <a:cs typeface="Candara"/>
                <a:sym typeface="Candara"/>
              </a:rPr>
              <a:t>Characteristics:</a:t>
            </a:r>
            <a:endParaRPr/>
          </a:p>
        </p:txBody>
      </p:sp>
      <p:pic>
        <p:nvPicPr>
          <p:cNvPr id="194" name="Google Shape;194;p6"/>
          <p:cNvPicPr preferRelativeResize="0"/>
          <p:nvPr/>
        </p:nvPicPr>
        <p:blipFill rotWithShape="1">
          <a:blip r:embed="rId3">
            <a:alphaModFix/>
          </a:blip>
          <a:srcRect/>
          <a:stretch/>
        </p:blipFill>
        <p:spPr>
          <a:xfrm>
            <a:off x="8637072" y="3383364"/>
            <a:ext cx="3373918" cy="2502323"/>
          </a:xfrm>
          <a:prstGeom prst="rect">
            <a:avLst/>
          </a:prstGeom>
          <a:noFill/>
          <a:ln>
            <a:noFill/>
          </a:ln>
        </p:spPr>
      </p:pic>
      <p:pic>
        <p:nvPicPr>
          <p:cNvPr id="31" name="Google Shape;142;p3">
            <a:extLst>
              <a:ext uri="{FF2B5EF4-FFF2-40B4-BE49-F238E27FC236}">
                <a16:creationId xmlns:a16="http://schemas.microsoft.com/office/drawing/2014/main" id="{5D542669-8B0E-294F-9125-7A63488FFB10}"/>
              </a:ext>
            </a:extLst>
          </p:cNvPr>
          <p:cNvPicPr preferRelativeResize="0"/>
          <p:nvPr/>
        </p:nvPicPr>
        <p:blipFill rotWithShape="1">
          <a:blip r:embed="rId4">
            <a:alphaModFix/>
          </a:blip>
          <a:srcRect/>
          <a:stretch/>
        </p:blipFill>
        <p:spPr>
          <a:xfrm>
            <a:off x="10314333" y="0"/>
            <a:ext cx="1877667" cy="217067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7"/>
          <p:cNvSpPr/>
          <p:nvPr/>
        </p:nvSpPr>
        <p:spPr>
          <a:xfrm>
            <a:off x="0" y="233680"/>
            <a:ext cx="12192000" cy="662432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ndara"/>
              <a:ea typeface="Candara"/>
              <a:cs typeface="Candara"/>
              <a:sym typeface="Candara"/>
            </a:endParaRPr>
          </a:p>
        </p:txBody>
      </p:sp>
      <p:sp>
        <p:nvSpPr>
          <p:cNvPr id="201" name="Google Shape;201;p7"/>
          <p:cNvSpPr txBox="1">
            <a:spLocks noGrp="1"/>
          </p:cNvSpPr>
          <p:nvPr>
            <p:ph type="title"/>
          </p:nvPr>
        </p:nvSpPr>
        <p:spPr>
          <a:xfrm>
            <a:off x="457561" y="-22451"/>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es-ES"/>
              <a:t>Lesson 2: What is not Gamification?</a:t>
            </a:r>
            <a:endParaRPr/>
          </a:p>
        </p:txBody>
      </p:sp>
      <p:sp>
        <p:nvSpPr>
          <p:cNvPr id="202" name="Google Shape;202;p7"/>
          <p:cNvSpPr/>
          <p:nvPr/>
        </p:nvSpPr>
        <p:spPr>
          <a:xfrm>
            <a:off x="848029" y="1020317"/>
            <a:ext cx="2159566"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4000">
                <a:solidFill>
                  <a:srgbClr val="B9D66D"/>
                </a:solidFill>
                <a:latin typeface="Aharoni"/>
                <a:ea typeface="Aharoni"/>
                <a:cs typeface="Aharoni"/>
                <a:sym typeface="Aharoni"/>
              </a:rPr>
              <a:t>GAMES</a:t>
            </a:r>
            <a:endParaRPr/>
          </a:p>
        </p:txBody>
      </p:sp>
      <p:sp>
        <p:nvSpPr>
          <p:cNvPr id="203" name="Google Shape;203;p7"/>
          <p:cNvSpPr/>
          <p:nvPr/>
        </p:nvSpPr>
        <p:spPr>
          <a:xfrm>
            <a:off x="1183479" y="1631305"/>
            <a:ext cx="6783923"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3600" b="1">
                <a:solidFill>
                  <a:srgbClr val="184F5B"/>
                </a:solidFill>
                <a:latin typeface="Candara"/>
                <a:ea typeface="Candara"/>
                <a:cs typeface="Candara"/>
                <a:sym typeface="Candara"/>
              </a:rPr>
              <a:t>TYPES OF GAMES ACCORDING TO PIAGET</a:t>
            </a:r>
            <a:endParaRPr/>
          </a:p>
        </p:txBody>
      </p:sp>
      <p:grpSp>
        <p:nvGrpSpPr>
          <p:cNvPr id="204" name="Google Shape;204;p7"/>
          <p:cNvGrpSpPr/>
          <p:nvPr/>
        </p:nvGrpSpPr>
        <p:grpSpPr>
          <a:xfrm>
            <a:off x="735263" y="2277636"/>
            <a:ext cx="10721472" cy="4477736"/>
            <a:chOff x="2500" y="0"/>
            <a:chExt cx="10721472" cy="4477736"/>
          </a:xfrm>
        </p:grpSpPr>
        <p:sp>
          <p:nvSpPr>
            <p:cNvPr id="205" name="Google Shape;205;p7"/>
            <p:cNvSpPr/>
            <p:nvPr/>
          </p:nvSpPr>
          <p:spPr>
            <a:xfrm>
              <a:off x="2500" y="0"/>
              <a:ext cx="2621386" cy="4477736"/>
            </a:xfrm>
            <a:prstGeom prst="roundRect">
              <a:avLst>
                <a:gd name="adj" fmla="val 10000"/>
              </a:avLst>
            </a:prstGeom>
            <a:solidFill>
              <a:srgbClr val="E1ECC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7"/>
            <p:cNvSpPr txBox="1"/>
            <p:nvPr/>
          </p:nvSpPr>
          <p:spPr>
            <a:xfrm>
              <a:off x="2500" y="1791094"/>
              <a:ext cx="2621386" cy="1791094"/>
            </a:xfrm>
            <a:prstGeom prst="rect">
              <a:avLst/>
            </a:prstGeom>
            <a:noFill/>
            <a:ln>
              <a:noFill/>
            </a:ln>
          </p:spPr>
          <p:txBody>
            <a:bodyPr spcFirstLastPara="1" wrap="square" lIns="99550" tIns="99550" rIns="99550" bIns="99550" anchor="ctr" anchorCtr="0">
              <a:noAutofit/>
            </a:bodyPr>
            <a:lstStyle/>
            <a:p>
              <a:pPr marL="0" marR="0" lvl="0" indent="0" algn="ctr" rtl="0">
                <a:lnSpc>
                  <a:spcPct val="90000"/>
                </a:lnSpc>
                <a:spcBef>
                  <a:spcPts val="0"/>
                </a:spcBef>
                <a:spcAft>
                  <a:spcPts val="0"/>
                </a:spcAft>
                <a:buClr>
                  <a:schemeClr val="dk1"/>
                </a:buClr>
                <a:buSzPts val="1400"/>
                <a:buFont typeface="Calibri"/>
                <a:buNone/>
              </a:pPr>
              <a:r>
                <a:rPr lang="es-ES" sz="1400" b="1">
                  <a:solidFill>
                    <a:schemeClr val="dk1"/>
                  </a:solidFill>
                  <a:latin typeface="Calibri"/>
                  <a:ea typeface="Calibri"/>
                  <a:cs typeface="Calibri"/>
                  <a:sym typeface="Calibri"/>
                </a:rPr>
                <a:t>Functional play or exercise play</a:t>
              </a:r>
              <a:r>
                <a:rPr lang="es-ES" sz="1400">
                  <a:solidFill>
                    <a:schemeClr val="dk1"/>
                  </a:solidFill>
                  <a:latin typeface="Calibri"/>
                  <a:ea typeface="Calibri"/>
                  <a:cs typeface="Calibri"/>
                  <a:sym typeface="Calibri"/>
                </a:rPr>
                <a:t>: Sensorimotor stage (0 to 2 years). Consists of repeating actions initiated casually in order to exercise developmental skills. </a:t>
              </a:r>
              <a:endParaRPr sz="1400">
                <a:solidFill>
                  <a:schemeClr val="dk1"/>
                </a:solidFill>
                <a:latin typeface="Candara"/>
                <a:ea typeface="Candara"/>
                <a:cs typeface="Candara"/>
                <a:sym typeface="Candara"/>
              </a:endParaRPr>
            </a:p>
          </p:txBody>
        </p:sp>
        <p:sp>
          <p:nvSpPr>
            <p:cNvPr id="207" name="Google Shape;207;p7"/>
            <p:cNvSpPr/>
            <p:nvPr/>
          </p:nvSpPr>
          <p:spPr>
            <a:xfrm>
              <a:off x="567651" y="268664"/>
              <a:ext cx="1491086" cy="1491086"/>
            </a:xfrm>
            <a:prstGeom prst="ellipse">
              <a:avLst/>
            </a:prstGeom>
            <a:blipFill rotWithShape="1">
              <a:blip r:embed="rId3">
                <a:alphaModFix/>
              </a:blip>
              <a:stretch>
                <a:fillRect l="-24998" r="-24998"/>
              </a:stretch>
            </a:blip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7"/>
            <p:cNvSpPr/>
            <p:nvPr/>
          </p:nvSpPr>
          <p:spPr>
            <a:xfrm>
              <a:off x="2702529" y="0"/>
              <a:ext cx="2621386" cy="4477736"/>
            </a:xfrm>
            <a:prstGeom prst="roundRect">
              <a:avLst>
                <a:gd name="adj" fmla="val 10000"/>
              </a:avLst>
            </a:prstGeom>
            <a:solidFill>
              <a:srgbClr val="D1F6E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7"/>
            <p:cNvSpPr txBox="1"/>
            <p:nvPr/>
          </p:nvSpPr>
          <p:spPr>
            <a:xfrm>
              <a:off x="2702529" y="1791094"/>
              <a:ext cx="2621386" cy="1791094"/>
            </a:xfrm>
            <a:prstGeom prst="rect">
              <a:avLst/>
            </a:prstGeom>
            <a:noFill/>
            <a:ln>
              <a:noFill/>
            </a:ln>
          </p:spPr>
          <p:txBody>
            <a:bodyPr spcFirstLastPara="1" wrap="square" lIns="99550" tIns="99550" rIns="99550" bIns="99550" anchor="ctr" anchorCtr="0">
              <a:noAutofit/>
            </a:bodyPr>
            <a:lstStyle/>
            <a:p>
              <a:pPr marL="0" marR="0" lvl="0" indent="0" algn="ctr" rtl="0">
                <a:lnSpc>
                  <a:spcPct val="90000"/>
                </a:lnSpc>
                <a:spcBef>
                  <a:spcPts val="0"/>
                </a:spcBef>
                <a:spcAft>
                  <a:spcPts val="0"/>
                </a:spcAft>
                <a:buClr>
                  <a:schemeClr val="dk1"/>
                </a:buClr>
                <a:buSzPts val="1400"/>
                <a:buFont typeface="Calibri"/>
                <a:buNone/>
              </a:pPr>
              <a:r>
                <a:rPr lang="es-ES" sz="1400" b="1">
                  <a:solidFill>
                    <a:schemeClr val="dk1"/>
                  </a:solidFill>
                  <a:latin typeface="Calibri"/>
                  <a:ea typeface="Calibri"/>
                  <a:cs typeface="Calibri"/>
                  <a:sym typeface="Calibri"/>
                </a:rPr>
                <a:t>Symbolic play</a:t>
              </a:r>
              <a:r>
                <a:rPr lang="es-ES" sz="1400">
                  <a:solidFill>
                    <a:schemeClr val="dk1"/>
                  </a:solidFill>
                  <a:latin typeface="Calibri"/>
                  <a:ea typeface="Calibri"/>
                  <a:cs typeface="Calibri"/>
                  <a:sym typeface="Calibri"/>
                </a:rPr>
                <a:t>: Pre-operational stage (2 to 6-7 years). It consists of simulating situations, characters, animals or real-life objects in order to acquire the ability to represent and solve problems and experience the adult stage. </a:t>
              </a:r>
              <a:endParaRPr/>
            </a:p>
          </p:txBody>
        </p:sp>
        <p:sp>
          <p:nvSpPr>
            <p:cNvPr id="210" name="Google Shape;210;p7"/>
            <p:cNvSpPr/>
            <p:nvPr/>
          </p:nvSpPr>
          <p:spPr>
            <a:xfrm>
              <a:off x="3267679" y="268664"/>
              <a:ext cx="1491086" cy="1491086"/>
            </a:xfrm>
            <a:prstGeom prst="ellipse">
              <a:avLst/>
            </a:prstGeom>
            <a:blipFill rotWithShape="1">
              <a:blip r:embed="rId4">
                <a:alphaModFix/>
              </a:blip>
              <a:stretch>
                <a:fillRect l="-24998" r="-24998"/>
              </a:stretch>
            </a:blip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7"/>
            <p:cNvSpPr/>
            <p:nvPr/>
          </p:nvSpPr>
          <p:spPr>
            <a:xfrm>
              <a:off x="5402557" y="0"/>
              <a:ext cx="2621386" cy="4477736"/>
            </a:xfrm>
            <a:prstGeom prst="roundRect">
              <a:avLst>
                <a:gd name="adj" fmla="val 10000"/>
              </a:avLst>
            </a:prstGeom>
            <a:solidFill>
              <a:srgbClr val="E4EAFC"/>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7"/>
            <p:cNvSpPr txBox="1"/>
            <p:nvPr/>
          </p:nvSpPr>
          <p:spPr>
            <a:xfrm>
              <a:off x="5402557" y="1791094"/>
              <a:ext cx="2621386" cy="1791094"/>
            </a:xfrm>
            <a:prstGeom prst="rect">
              <a:avLst/>
            </a:prstGeom>
            <a:noFill/>
            <a:ln>
              <a:noFill/>
            </a:ln>
          </p:spPr>
          <p:txBody>
            <a:bodyPr spcFirstLastPara="1" wrap="square" lIns="99550" tIns="99550" rIns="99550" bIns="99550" anchor="ctr" anchorCtr="0">
              <a:noAutofit/>
            </a:bodyPr>
            <a:lstStyle/>
            <a:p>
              <a:pPr marL="0" marR="0" lvl="0" indent="0" algn="ctr" rtl="0">
                <a:lnSpc>
                  <a:spcPct val="90000"/>
                </a:lnSpc>
                <a:spcBef>
                  <a:spcPts val="0"/>
                </a:spcBef>
                <a:spcAft>
                  <a:spcPts val="0"/>
                </a:spcAft>
                <a:buClr>
                  <a:schemeClr val="dk1"/>
                </a:buClr>
                <a:buSzPts val="1400"/>
                <a:buFont typeface="Calibri"/>
                <a:buNone/>
              </a:pPr>
              <a:r>
                <a:rPr lang="es-ES" sz="1400" b="1">
                  <a:solidFill>
                    <a:schemeClr val="dk1"/>
                  </a:solidFill>
                  <a:latin typeface="Calibri"/>
                  <a:ea typeface="Calibri"/>
                  <a:cs typeface="Calibri"/>
                  <a:sym typeface="Calibri"/>
                </a:rPr>
                <a:t>The game of rules</a:t>
              </a:r>
              <a:r>
                <a:rPr lang="es-ES" sz="1400">
                  <a:solidFill>
                    <a:schemeClr val="dk1"/>
                  </a:solidFill>
                  <a:latin typeface="Calibri"/>
                  <a:ea typeface="Calibri"/>
                  <a:cs typeface="Calibri"/>
                  <a:sym typeface="Calibri"/>
                </a:rPr>
                <a:t>: Stage of concrete operations (6-7 to 12 years). Consists of learning to follow the rules of the game. It has a social nature. Promotes the learning of social skills.</a:t>
              </a:r>
              <a:endParaRPr/>
            </a:p>
          </p:txBody>
        </p:sp>
        <p:sp>
          <p:nvSpPr>
            <p:cNvPr id="213" name="Google Shape;213;p7"/>
            <p:cNvSpPr/>
            <p:nvPr/>
          </p:nvSpPr>
          <p:spPr>
            <a:xfrm>
              <a:off x="5967708" y="268664"/>
              <a:ext cx="1491086" cy="1491086"/>
            </a:xfrm>
            <a:prstGeom prst="ellipse">
              <a:avLst/>
            </a:prstGeom>
            <a:blipFill rotWithShape="1">
              <a:blip r:embed="rId5">
                <a:alphaModFix/>
              </a:blip>
              <a:stretch>
                <a:fillRect l="-36998" r="-36996"/>
              </a:stretch>
            </a:blip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7"/>
            <p:cNvSpPr/>
            <p:nvPr/>
          </p:nvSpPr>
          <p:spPr>
            <a:xfrm>
              <a:off x="8102586" y="0"/>
              <a:ext cx="2621386" cy="4477736"/>
            </a:xfrm>
            <a:prstGeom prst="roundRect">
              <a:avLst>
                <a:gd name="adj" fmla="val 10000"/>
              </a:avLst>
            </a:prstGeom>
            <a:solidFill>
              <a:srgbClr val="FEE8C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7"/>
            <p:cNvSpPr txBox="1"/>
            <p:nvPr/>
          </p:nvSpPr>
          <p:spPr>
            <a:xfrm>
              <a:off x="8102586" y="1791094"/>
              <a:ext cx="2621386" cy="1791094"/>
            </a:xfrm>
            <a:prstGeom prst="rect">
              <a:avLst/>
            </a:prstGeom>
            <a:noFill/>
            <a:ln>
              <a:noFill/>
            </a:ln>
          </p:spPr>
          <p:txBody>
            <a:bodyPr spcFirstLastPara="1" wrap="square" lIns="99550" tIns="99550" rIns="99550" bIns="99550" anchor="ctr" anchorCtr="0">
              <a:noAutofit/>
            </a:bodyPr>
            <a:lstStyle/>
            <a:p>
              <a:pPr marL="0" marR="0" lvl="0" indent="0" algn="ctr" rtl="0">
                <a:lnSpc>
                  <a:spcPct val="90000"/>
                </a:lnSpc>
                <a:spcBef>
                  <a:spcPts val="0"/>
                </a:spcBef>
                <a:spcAft>
                  <a:spcPts val="0"/>
                </a:spcAft>
                <a:buClr>
                  <a:schemeClr val="dk1"/>
                </a:buClr>
                <a:buSzPts val="1400"/>
                <a:buFont typeface="Calibri"/>
                <a:buNone/>
              </a:pPr>
              <a:r>
                <a:rPr lang="es-ES" sz="1400" b="1">
                  <a:solidFill>
                    <a:schemeClr val="dk1"/>
                  </a:solidFill>
                  <a:latin typeface="Calibri"/>
                  <a:ea typeface="Calibri"/>
                  <a:cs typeface="Calibri"/>
                  <a:sym typeface="Calibri"/>
                </a:rPr>
                <a:t>The construction game</a:t>
              </a:r>
              <a:r>
                <a:rPr lang="es-ES" sz="1400">
                  <a:solidFill>
                    <a:schemeClr val="dk1"/>
                  </a:solidFill>
                  <a:latin typeface="Calibri"/>
                  <a:ea typeface="Calibri"/>
                  <a:cs typeface="Calibri"/>
                  <a:sym typeface="Calibri"/>
                </a:rPr>
                <a:t>: Formal operations stage (12 years and older). Consists of relating, fitting, stacking or stringing pieces, obtaining a new construction. </a:t>
              </a:r>
              <a:endParaRPr/>
            </a:p>
          </p:txBody>
        </p:sp>
        <p:sp>
          <p:nvSpPr>
            <p:cNvPr id="216" name="Google Shape;216;p7"/>
            <p:cNvSpPr/>
            <p:nvPr/>
          </p:nvSpPr>
          <p:spPr>
            <a:xfrm>
              <a:off x="8667736" y="268664"/>
              <a:ext cx="1491086" cy="1491086"/>
            </a:xfrm>
            <a:prstGeom prst="ellipse">
              <a:avLst/>
            </a:prstGeom>
            <a:blipFill rotWithShape="1">
              <a:blip r:embed="rId6">
                <a:alphaModFix/>
              </a:blip>
              <a:stretch>
                <a:fillRect t="-24998" b="-24998"/>
              </a:stretch>
            </a:blip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7"/>
            <p:cNvSpPr/>
            <p:nvPr/>
          </p:nvSpPr>
          <p:spPr>
            <a:xfrm>
              <a:off x="429058" y="3582188"/>
              <a:ext cx="9868356" cy="671660"/>
            </a:xfrm>
            <a:prstGeom prst="leftRightArrow">
              <a:avLst>
                <a:gd name="adj1" fmla="val 50000"/>
                <a:gd name="adj2" fmla="val 50000"/>
              </a:avLst>
            </a:prstGeom>
            <a:solidFill>
              <a:srgbClr val="F4F8E9"/>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2" name="Google Shape;142;p3">
            <a:extLst>
              <a:ext uri="{FF2B5EF4-FFF2-40B4-BE49-F238E27FC236}">
                <a16:creationId xmlns:a16="http://schemas.microsoft.com/office/drawing/2014/main" id="{1BDD54D7-15A6-244B-8A41-8B4D1053DE11}"/>
              </a:ext>
            </a:extLst>
          </p:cNvPr>
          <p:cNvPicPr preferRelativeResize="0"/>
          <p:nvPr/>
        </p:nvPicPr>
        <p:blipFill rotWithShape="1">
          <a:blip r:embed="rId7">
            <a:alphaModFix/>
          </a:blip>
          <a:srcRect/>
          <a:stretch/>
        </p:blipFill>
        <p:spPr>
          <a:xfrm>
            <a:off x="10314333" y="0"/>
            <a:ext cx="1877667" cy="217067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8"/>
          <p:cNvSpPr txBox="1">
            <a:spLocks noGrp="1"/>
          </p:cNvSpPr>
          <p:nvPr>
            <p:ph type="title"/>
          </p:nvPr>
        </p:nvSpPr>
        <p:spPr>
          <a:xfrm>
            <a:off x="8637072" y="1270643"/>
            <a:ext cx="3286000"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ct val="100000"/>
              <a:buFont typeface="Candara"/>
              <a:buNone/>
            </a:pPr>
            <a:br>
              <a:rPr lang="es-ES" dirty="0"/>
            </a:br>
            <a:r>
              <a:rPr lang="es-ES" dirty="0" err="1"/>
              <a:t>Lesson</a:t>
            </a:r>
            <a:r>
              <a:rPr lang="es-ES" dirty="0"/>
              <a:t> 2: </a:t>
            </a:r>
            <a:r>
              <a:rPr lang="es-ES" dirty="0" err="1"/>
              <a:t>What</a:t>
            </a:r>
            <a:r>
              <a:rPr lang="es-ES" dirty="0"/>
              <a:t> </a:t>
            </a:r>
            <a:r>
              <a:rPr lang="es-ES" dirty="0" err="1"/>
              <a:t>is</a:t>
            </a:r>
            <a:r>
              <a:rPr lang="es-ES" dirty="0"/>
              <a:t> </a:t>
            </a:r>
            <a:r>
              <a:rPr lang="es-ES" dirty="0" err="1"/>
              <a:t>not</a:t>
            </a:r>
            <a:r>
              <a:rPr lang="es-ES" dirty="0"/>
              <a:t> </a:t>
            </a:r>
            <a:r>
              <a:rPr lang="es-ES" dirty="0" err="1"/>
              <a:t>Gamification</a:t>
            </a:r>
            <a:r>
              <a:rPr lang="es-ES" dirty="0"/>
              <a:t>?</a:t>
            </a:r>
            <a:br>
              <a:rPr lang="es-ES" dirty="0"/>
            </a:br>
            <a:endParaRPr dirty="0"/>
          </a:p>
        </p:txBody>
      </p:sp>
      <p:sp>
        <p:nvSpPr>
          <p:cNvPr id="226" name="Google Shape;226;p8"/>
          <p:cNvSpPr txBox="1">
            <a:spLocks noGrp="1"/>
          </p:cNvSpPr>
          <p:nvPr>
            <p:ph type="body" idx="1"/>
          </p:nvPr>
        </p:nvSpPr>
        <p:spPr>
          <a:xfrm>
            <a:off x="1003610" y="1639229"/>
            <a:ext cx="6902532" cy="667091"/>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Clr>
                <a:schemeClr val="lt1"/>
              </a:buClr>
              <a:buSzPts val="4000"/>
              <a:buChar char="●"/>
            </a:pPr>
            <a:r>
              <a:rPr lang="es-ES" sz="4000">
                <a:solidFill>
                  <a:srgbClr val="B9D66D"/>
                </a:solidFill>
                <a:latin typeface="Aharoni"/>
                <a:ea typeface="Aharoni"/>
                <a:cs typeface="Aharoni"/>
                <a:sym typeface="Aharoni"/>
              </a:rPr>
              <a:t>ADVERGAMES </a:t>
            </a:r>
            <a:endParaRPr/>
          </a:p>
        </p:txBody>
      </p:sp>
      <p:sp>
        <p:nvSpPr>
          <p:cNvPr id="227" name="Google Shape;227;p8"/>
          <p:cNvSpPr/>
          <p:nvPr/>
        </p:nvSpPr>
        <p:spPr>
          <a:xfrm>
            <a:off x="892681" y="2701273"/>
            <a:ext cx="7124390" cy="1015663"/>
          </a:xfrm>
          <a:prstGeom prst="rect">
            <a:avLst/>
          </a:prstGeom>
          <a:solidFill>
            <a:schemeClr val="lt1"/>
          </a:solidFill>
          <a:ln w="12700" cap="flat" cmpd="sng">
            <a:solidFill>
              <a:schemeClr val="accent2"/>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000" b="1">
                <a:solidFill>
                  <a:srgbClr val="435417"/>
                </a:solidFill>
                <a:latin typeface="Candara"/>
                <a:ea typeface="Candara"/>
                <a:cs typeface="Candara"/>
                <a:sym typeface="Candara"/>
              </a:rPr>
              <a:t>New marketing and communication tool used to promote a product, service, organization or idea. </a:t>
            </a:r>
            <a:endParaRPr/>
          </a:p>
          <a:p>
            <a:pPr marL="0" marR="0" lvl="0" indent="0" algn="ctr" rtl="0">
              <a:spcBef>
                <a:spcPts val="0"/>
              </a:spcBef>
              <a:spcAft>
                <a:spcPts val="0"/>
              </a:spcAft>
              <a:buNone/>
            </a:pPr>
            <a:r>
              <a:rPr lang="es-ES" sz="2000" b="1">
                <a:solidFill>
                  <a:srgbClr val="435417"/>
                </a:solidFill>
                <a:latin typeface="Candara"/>
                <a:ea typeface="Candara"/>
                <a:cs typeface="Candara"/>
                <a:sym typeface="Candara"/>
              </a:rPr>
              <a:t>The most common format is the video game.</a:t>
            </a:r>
            <a:endParaRPr/>
          </a:p>
        </p:txBody>
      </p:sp>
      <p:sp>
        <p:nvSpPr>
          <p:cNvPr id="228" name="Google Shape;228;p8"/>
          <p:cNvSpPr/>
          <p:nvPr/>
        </p:nvSpPr>
        <p:spPr>
          <a:xfrm>
            <a:off x="766795" y="2140988"/>
            <a:ext cx="6783923"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3600">
                <a:solidFill>
                  <a:schemeClr val="lt1"/>
                </a:solidFill>
                <a:latin typeface="Candara"/>
                <a:ea typeface="Candara"/>
                <a:cs typeface="Candara"/>
                <a:sym typeface="Candara"/>
              </a:rPr>
              <a:t>Definition:</a:t>
            </a:r>
            <a:endParaRPr/>
          </a:p>
        </p:txBody>
      </p:sp>
      <p:sp>
        <p:nvSpPr>
          <p:cNvPr id="229" name="Google Shape;229;p8"/>
          <p:cNvSpPr/>
          <p:nvPr/>
        </p:nvSpPr>
        <p:spPr>
          <a:xfrm>
            <a:off x="549910" y="4656343"/>
            <a:ext cx="2617964" cy="1323439"/>
          </a:xfrm>
          <a:prstGeom prst="rect">
            <a:avLst/>
          </a:prstGeom>
          <a:noFill/>
          <a:ln>
            <a:noFill/>
          </a:ln>
        </p:spPr>
        <p:txBody>
          <a:bodyPr spcFirstLastPara="1" wrap="square" lIns="91425" tIns="45700" rIns="91425" bIns="45700" anchor="t" anchorCtr="0">
            <a:spAutoFit/>
          </a:bodyPr>
          <a:lstStyle/>
          <a:p>
            <a:pPr marL="0" marR="0" lvl="1" indent="0" algn="ctr" rtl="0">
              <a:spcBef>
                <a:spcPts val="0"/>
              </a:spcBef>
              <a:spcAft>
                <a:spcPts val="0"/>
              </a:spcAft>
              <a:buNone/>
            </a:pPr>
            <a:r>
              <a:rPr lang="es-ES" sz="2000" b="1" i="0" u="none" strike="noStrike" cap="none">
                <a:solidFill>
                  <a:srgbClr val="FABE75"/>
                </a:solidFill>
                <a:latin typeface="Candara"/>
                <a:ea typeface="Candara"/>
                <a:cs typeface="Candara"/>
                <a:sym typeface="Candara"/>
              </a:rPr>
              <a:t>They appear in the 80s.</a:t>
            </a:r>
            <a:endParaRPr/>
          </a:p>
          <a:p>
            <a:pPr marL="0" marR="0" lvl="1" indent="0" algn="ctr" rtl="0">
              <a:spcBef>
                <a:spcPts val="0"/>
              </a:spcBef>
              <a:spcAft>
                <a:spcPts val="0"/>
              </a:spcAft>
              <a:buNone/>
            </a:pPr>
            <a:r>
              <a:rPr lang="es-ES" sz="2000" b="1" i="0" u="none" strike="noStrike" cap="none">
                <a:solidFill>
                  <a:srgbClr val="FABE75"/>
                </a:solidFill>
                <a:latin typeface="Candara"/>
                <a:ea typeface="Candara"/>
                <a:cs typeface="Candara"/>
                <a:sym typeface="Candara"/>
              </a:rPr>
              <a:t>In the last few years, there has been an exponential increase in the number of</a:t>
            </a:r>
            <a:endParaRPr/>
          </a:p>
        </p:txBody>
      </p:sp>
      <p:grpSp>
        <p:nvGrpSpPr>
          <p:cNvPr id="230" name="Google Shape;230;p8"/>
          <p:cNvGrpSpPr/>
          <p:nvPr/>
        </p:nvGrpSpPr>
        <p:grpSpPr>
          <a:xfrm>
            <a:off x="3263021" y="3962401"/>
            <a:ext cx="4643121" cy="2711324"/>
            <a:chOff x="-1" y="0"/>
            <a:chExt cx="4643121" cy="2711324"/>
          </a:xfrm>
        </p:grpSpPr>
        <p:sp>
          <p:nvSpPr>
            <p:cNvPr id="231" name="Google Shape;231;p8"/>
            <p:cNvSpPr/>
            <p:nvPr/>
          </p:nvSpPr>
          <p:spPr>
            <a:xfrm rot="-5400000">
              <a:off x="482949" y="-482949"/>
              <a:ext cx="1355662" cy="2321560"/>
            </a:xfrm>
            <a:prstGeom prst="round1Rect">
              <a:avLst>
                <a:gd name="adj" fmla="val 16667"/>
              </a:avLst>
            </a:prstGeom>
            <a:solidFill>
              <a:srgbClr val="27839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8"/>
            <p:cNvSpPr txBox="1"/>
            <p:nvPr/>
          </p:nvSpPr>
          <p:spPr>
            <a:xfrm>
              <a:off x="-1" y="1"/>
              <a:ext cx="2321560" cy="1016746"/>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Arial"/>
                <a:buNone/>
              </a:pPr>
              <a:r>
                <a:rPr lang="es-ES" sz="1800">
                  <a:solidFill>
                    <a:schemeClr val="lt1"/>
                  </a:solidFill>
                  <a:latin typeface="Candara"/>
                  <a:ea typeface="Candara"/>
                  <a:cs typeface="Candara"/>
                  <a:sym typeface="Candara"/>
                </a:rPr>
                <a:t>Growth of the video game industry</a:t>
              </a:r>
              <a:endParaRPr/>
            </a:p>
          </p:txBody>
        </p:sp>
        <p:sp>
          <p:nvSpPr>
            <p:cNvPr id="233" name="Google Shape;233;p8"/>
            <p:cNvSpPr/>
            <p:nvPr/>
          </p:nvSpPr>
          <p:spPr>
            <a:xfrm>
              <a:off x="2321560" y="0"/>
              <a:ext cx="2321560" cy="1355662"/>
            </a:xfrm>
            <a:prstGeom prst="round1Rect">
              <a:avLst>
                <a:gd name="adj" fmla="val 16667"/>
              </a:avLst>
            </a:prstGeom>
            <a:solidFill>
              <a:srgbClr val="1FA278"/>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8"/>
            <p:cNvSpPr txBox="1"/>
            <p:nvPr/>
          </p:nvSpPr>
          <p:spPr>
            <a:xfrm>
              <a:off x="2321560" y="0"/>
              <a:ext cx="2321560" cy="1016746"/>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ndara"/>
                <a:buNone/>
              </a:pPr>
              <a:r>
                <a:rPr lang="es-ES" sz="1800">
                  <a:solidFill>
                    <a:schemeClr val="lt1"/>
                  </a:solidFill>
                  <a:latin typeface="Candara"/>
                  <a:ea typeface="Candara"/>
                  <a:cs typeface="Candara"/>
                  <a:sym typeface="Candara"/>
                </a:rPr>
                <a:t>Increase in the number of players and diversification of their profiles</a:t>
              </a:r>
              <a:endParaRPr/>
            </a:p>
          </p:txBody>
        </p:sp>
        <p:sp>
          <p:nvSpPr>
            <p:cNvPr id="235" name="Google Shape;235;p8"/>
            <p:cNvSpPr/>
            <p:nvPr/>
          </p:nvSpPr>
          <p:spPr>
            <a:xfrm rot="10800000">
              <a:off x="0" y="1355662"/>
              <a:ext cx="2321560" cy="1355662"/>
            </a:xfrm>
            <a:prstGeom prst="round1Rect">
              <a:avLst>
                <a:gd name="adj" fmla="val 16667"/>
              </a:avLst>
            </a:prstGeom>
            <a:solidFill>
              <a:srgbClr val="99336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8"/>
            <p:cNvSpPr txBox="1"/>
            <p:nvPr/>
          </p:nvSpPr>
          <p:spPr>
            <a:xfrm>
              <a:off x="0" y="1694577"/>
              <a:ext cx="2321560" cy="1016746"/>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ndara"/>
                <a:buNone/>
              </a:pPr>
              <a:r>
                <a:rPr lang="es-ES" sz="1800">
                  <a:solidFill>
                    <a:schemeClr val="lt1"/>
                  </a:solidFill>
                  <a:latin typeface="Candara"/>
                  <a:ea typeface="Candara"/>
                  <a:cs typeface="Candara"/>
                  <a:sym typeface="Candara"/>
                </a:rPr>
                <a:t>Crisis of traditional advertising media</a:t>
              </a:r>
              <a:endParaRPr/>
            </a:p>
          </p:txBody>
        </p:sp>
        <p:sp>
          <p:nvSpPr>
            <p:cNvPr id="237" name="Google Shape;237;p8"/>
            <p:cNvSpPr/>
            <p:nvPr/>
          </p:nvSpPr>
          <p:spPr>
            <a:xfrm rot="5400000">
              <a:off x="2804509" y="872713"/>
              <a:ext cx="1355662" cy="2321560"/>
            </a:xfrm>
            <a:prstGeom prst="round1Rect">
              <a:avLst>
                <a:gd name="adj" fmla="val 16667"/>
              </a:avLst>
            </a:prstGeom>
            <a:solidFill>
              <a:srgbClr val="DF9B2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8"/>
            <p:cNvSpPr txBox="1"/>
            <p:nvPr/>
          </p:nvSpPr>
          <p:spPr>
            <a:xfrm>
              <a:off x="2321559" y="1694577"/>
              <a:ext cx="2321560" cy="1016746"/>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ndara"/>
                <a:buNone/>
              </a:pPr>
              <a:r>
                <a:rPr lang="es-ES" sz="1800">
                  <a:solidFill>
                    <a:schemeClr val="lt1"/>
                  </a:solidFill>
                  <a:latin typeface="Candara"/>
                  <a:ea typeface="Candara"/>
                  <a:cs typeface="Candara"/>
                  <a:sym typeface="Candara"/>
                </a:rPr>
                <a:t>Proliferation of digital broadcast media</a:t>
              </a:r>
              <a:endParaRPr/>
            </a:p>
          </p:txBody>
        </p:sp>
        <p:sp>
          <p:nvSpPr>
            <p:cNvPr id="239" name="Google Shape;239;p8"/>
            <p:cNvSpPr/>
            <p:nvPr/>
          </p:nvSpPr>
          <p:spPr>
            <a:xfrm>
              <a:off x="1625092" y="1016746"/>
              <a:ext cx="1392936" cy="677831"/>
            </a:xfrm>
            <a:prstGeom prst="roundRect">
              <a:avLst>
                <a:gd name="adj" fmla="val 16667"/>
              </a:avLst>
            </a:prstGeom>
            <a:solidFill>
              <a:srgbClr val="CBCC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8"/>
            <p:cNvSpPr txBox="1"/>
            <p:nvPr/>
          </p:nvSpPr>
          <p:spPr>
            <a:xfrm>
              <a:off x="1658181" y="1049835"/>
              <a:ext cx="1326758" cy="611653"/>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dk1"/>
                </a:buClr>
                <a:buSzPts val="2000"/>
                <a:buFont typeface="Candara"/>
                <a:buNone/>
              </a:pPr>
              <a:r>
                <a:rPr lang="es-ES" sz="2000" b="1">
                  <a:solidFill>
                    <a:schemeClr val="dk1"/>
                  </a:solidFill>
                  <a:latin typeface="Candara"/>
                  <a:ea typeface="Candara"/>
                  <a:cs typeface="Candara"/>
                  <a:sym typeface="Candara"/>
                </a:rPr>
                <a:t>SUCCESS FACTORS</a:t>
              </a:r>
              <a:endParaRPr/>
            </a:p>
          </p:txBody>
        </p:sp>
      </p:grpSp>
      <p:pic>
        <p:nvPicPr>
          <p:cNvPr id="241" name="Google Shape;241;p8"/>
          <p:cNvPicPr preferRelativeResize="0"/>
          <p:nvPr/>
        </p:nvPicPr>
        <p:blipFill rotWithShape="1">
          <a:blip r:embed="rId3">
            <a:alphaModFix/>
          </a:blip>
          <a:srcRect t="307" b="306"/>
          <a:stretch/>
        </p:blipFill>
        <p:spPr>
          <a:xfrm>
            <a:off x="8637072" y="3520106"/>
            <a:ext cx="3523298" cy="2334447"/>
          </a:xfrm>
          <a:prstGeom prst="rect">
            <a:avLst/>
          </a:prstGeom>
          <a:noFill/>
          <a:ln>
            <a:noFill/>
          </a:ln>
        </p:spPr>
      </p:pic>
      <p:pic>
        <p:nvPicPr>
          <p:cNvPr id="19" name="Google Shape;142;p3">
            <a:extLst>
              <a:ext uri="{FF2B5EF4-FFF2-40B4-BE49-F238E27FC236}">
                <a16:creationId xmlns:a16="http://schemas.microsoft.com/office/drawing/2014/main" id="{7A646BAC-1ACE-F644-985F-D94AB195C798}"/>
              </a:ext>
            </a:extLst>
          </p:cNvPr>
          <p:cNvPicPr preferRelativeResize="0"/>
          <p:nvPr/>
        </p:nvPicPr>
        <p:blipFill rotWithShape="1">
          <a:blip r:embed="rId4">
            <a:alphaModFix/>
          </a:blip>
          <a:srcRect/>
          <a:stretch/>
        </p:blipFill>
        <p:spPr>
          <a:xfrm>
            <a:off x="10744123" y="-263876"/>
            <a:ext cx="1877667" cy="217067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9"/>
                                        </p:tgtEl>
                                        <p:attrNameLst>
                                          <p:attrName>style.visibility</p:attrName>
                                        </p:attrNameLst>
                                      </p:cBhvr>
                                      <p:to>
                                        <p:strVal val="visible"/>
                                      </p:to>
                                    </p:set>
                                    <p:animEffect transition="in" filter="fade">
                                      <p:cBhvr>
                                        <p:cTn id="7" dur="500"/>
                                        <p:tgtEl>
                                          <p:spTgt spid="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9"/>
          <p:cNvSpPr txBox="1">
            <a:spLocks noGrp="1"/>
          </p:cNvSpPr>
          <p:nvPr>
            <p:ph type="title"/>
          </p:nvPr>
        </p:nvSpPr>
        <p:spPr>
          <a:xfrm>
            <a:off x="8637072" y="1270643"/>
            <a:ext cx="3286000"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ct val="100000"/>
              <a:buFont typeface="Candara"/>
              <a:buNone/>
            </a:pPr>
            <a:r>
              <a:rPr lang="es-ES" dirty="0" err="1"/>
              <a:t>Lesson</a:t>
            </a:r>
            <a:r>
              <a:rPr lang="es-ES" dirty="0"/>
              <a:t> 2: </a:t>
            </a:r>
            <a:r>
              <a:rPr lang="es-ES" dirty="0" err="1"/>
              <a:t>What</a:t>
            </a:r>
            <a:r>
              <a:rPr lang="es-ES" dirty="0"/>
              <a:t> </a:t>
            </a:r>
            <a:r>
              <a:rPr lang="es-ES" dirty="0" err="1"/>
              <a:t>is</a:t>
            </a:r>
            <a:r>
              <a:rPr lang="es-ES" dirty="0"/>
              <a:t> </a:t>
            </a:r>
            <a:r>
              <a:rPr lang="es-ES" dirty="0" err="1"/>
              <a:t>not</a:t>
            </a:r>
            <a:r>
              <a:rPr lang="es-ES" dirty="0"/>
              <a:t> </a:t>
            </a:r>
            <a:r>
              <a:rPr lang="es-ES" dirty="0" err="1"/>
              <a:t>Gamification</a:t>
            </a:r>
            <a:r>
              <a:rPr lang="es-ES" dirty="0"/>
              <a:t>?</a:t>
            </a:r>
            <a:br>
              <a:rPr lang="es-ES" dirty="0"/>
            </a:br>
            <a:endParaRPr dirty="0"/>
          </a:p>
        </p:txBody>
      </p:sp>
      <p:sp>
        <p:nvSpPr>
          <p:cNvPr id="248" name="Google Shape;248;p9"/>
          <p:cNvSpPr txBox="1">
            <a:spLocks noGrp="1"/>
          </p:cNvSpPr>
          <p:nvPr>
            <p:ph type="body" idx="1"/>
          </p:nvPr>
        </p:nvSpPr>
        <p:spPr>
          <a:xfrm>
            <a:off x="1003610" y="1639229"/>
            <a:ext cx="6902532" cy="667091"/>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Clr>
                <a:schemeClr val="lt1"/>
              </a:buClr>
              <a:buSzPts val="4000"/>
              <a:buChar char="●"/>
            </a:pPr>
            <a:r>
              <a:rPr lang="es-ES" sz="4000">
                <a:solidFill>
                  <a:srgbClr val="B9D66D"/>
                </a:solidFill>
                <a:latin typeface="Aharoni"/>
                <a:ea typeface="Aharoni"/>
                <a:cs typeface="Aharoni"/>
                <a:sym typeface="Aharoni"/>
              </a:rPr>
              <a:t>ADVERGAMES </a:t>
            </a:r>
            <a:endParaRPr/>
          </a:p>
        </p:txBody>
      </p:sp>
      <p:grpSp>
        <p:nvGrpSpPr>
          <p:cNvPr id="249" name="Google Shape;249;p9"/>
          <p:cNvGrpSpPr/>
          <p:nvPr/>
        </p:nvGrpSpPr>
        <p:grpSpPr>
          <a:xfrm>
            <a:off x="597907" y="3109508"/>
            <a:ext cx="7713936" cy="2874182"/>
            <a:chOff x="1447" y="447588"/>
            <a:chExt cx="7713936" cy="2874182"/>
          </a:xfrm>
        </p:grpSpPr>
        <p:sp>
          <p:nvSpPr>
            <p:cNvPr id="250" name="Google Shape;250;p9"/>
            <p:cNvSpPr/>
            <p:nvPr/>
          </p:nvSpPr>
          <p:spPr>
            <a:xfrm>
              <a:off x="1447" y="1087326"/>
              <a:ext cx="1483449" cy="741724"/>
            </a:xfrm>
            <a:prstGeom prst="roundRect">
              <a:avLst>
                <a:gd name="adj" fmla="val 10000"/>
              </a:avLst>
            </a:prstGeom>
            <a:solidFill>
              <a:srgbClr val="D9EFF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9"/>
            <p:cNvSpPr txBox="1"/>
            <p:nvPr/>
          </p:nvSpPr>
          <p:spPr>
            <a:xfrm>
              <a:off x="23171" y="1109050"/>
              <a:ext cx="1440001" cy="698276"/>
            </a:xfrm>
            <a:prstGeom prst="rect">
              <a:avLst/>
            </a:prstGeom>
            <a:noFill/>
            <a:ln>
              <a:noFill/>
            </a:ln>
          </p:spPr>
          <p:txBody>
            <a:bodyPr spcFirstLastPara="1" wrap="square" lIns="11425" tIns="11425" rIns="11425" bIns="11425" anchor="ctr" anchorCtr="0">
              <a:noAutofit/>
            </a:bodyPr>
            <a:lstStyle/>
            <a:p>
              <a:pPr marL="0" marR="0" lvl="0" indent="0" algn="ctr" rtl="0">
                <a:lnSpc>
                  <a:spcPct val="90000"/>
                </a:lnSpc>
                <a:spcBef>
                  <a:spcPts val="0"/>
                </a:spcBef>
                <a:spcAft>
                  <a:spcPts val="0"/>
                </a:spcAft>
                <a:buClr>
                  <a:schemeClr val="dk1"/>
                </a:buClr>
                <a:buSzPts val="1800"/>
                <a:buFont typeface="Candara"/>
                <a:buNone/>
              </a:pPr>
              <a:r>
                <a:rPr lang="es-ES" sz="1800" b="1">
                  <a:solidFill>
                    <a:schemeClr val="dk1"/>
                  </a:solidFill>
                  <a:latin typeface="Candara"/>
                  <a:ea typeface="Candara"/>
                  <a:cs typeface="Candara"/>
                  <a:sym typeface="Candara"/>
                </a:rPr>
                <a:t>PURPOSE</a:t>
              </a:r>
              <a:endParaRPr/>
            </a:p>
          </p:txBody>
        </p:sp>
        <p:sp>
          <p:nvSpPr>
            <p:cNvPr id="252" name="Google Shape;252;p9"/>
            <p:cNvSpPr/>
            <p:nvPr/>
          </p:nvSpPr>
          <p:spPr>
            <a:xfrm rot="-2829178">
              <a:off x="1345306" y="1120609"/>
              <a:ext cx="872561" cy="35419"/>
            </a:xfrm>
            <a:custGeom>
              <a:avLst/>
              <a:gdLst/>
              <a:ahLst/>
              <a:cxnLst/>
              <a:rect l="l" t="t" r="r" b="b"/>
              <a:pathLst>
                <a:path w="120000" h="120000" extrusionOk="0">
                  <a:moveTo>
                    <a:pt x="0" y="59998"/>
                  </a:moveTo>
                  <a:lnTo>
                    <a:pt x="120000" y="59998"/>
                  </a:lnTo>
                </a:path>
              </a:pathLst>
            </a:custGeom>
            <a:noFill/>
            <a:ln w="12700" cap="flat" cmpd="sng">
              <a:solidFill>
                <a:srgbClr val="E1ECC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9"/>
            <p:cNvSpPr txBox="1"/>
            <p:nvPr/>
          </p:nvSpPr>
          <p:spPr>
            <a:xfrm rot="-2829178">
              <a:off x="1759772" y="1116505"/>
              <a:ext cx="43628" cy="43628"/>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1200"/>
                <a:buFont typeface="Candara"/>
                <a:buNone/>
              </a:pPr>
              <a:endParaRPr sz="1200" b="1">
                <a:solidFill>
                  <a:schemeClr val="dk1"/>
                </a:solidFill>
                <a:latin typeface="Candara"/>
                <a:ea typeface="Candara"/>
                <a:cs typeface="Candara"/>
                <a:sym typeface="Candara"/>
              </a:endParaRPr>
            </a:p>
          </p:txBody>
        </p:sp>
        <p:sp>
          <p:nvSpPr>
            <p:cNvPr id="254" name="Google Shape;254;p9"/>
            <p:cNvSpPr/>
            <p:nvPr/>
          </p:nvSpPr>
          <p:spPr>
            <a:xfrm>
              <a:off x="2078276" y="447588"/>
              <a:ext cx="1483449" cy="741724"/>
            </a:xfrm>
            <a:prstGeom prst="roundRect">
              <a:avLst>
                <a:gd name="adj" fmla="val 10000"/>
              </a:avLst>
            </a:prstGeom>
            <a:solidFill>
              <a:srgbClr val="E1ECC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9"/>
            <p:cNvSpPr txBox="1"/>
            <p:nvPr/>
          </p:nvSpPr>
          <p:spPr>
            <a:xfrm>
              <a:off x="2100000" y="469312"/>
              <a:ext cx="1440001" cy="698276"/>
            </a:xfrm>
            <a:prstGeom prst="rect">
              <a:avLst/>
            </a:prstGeom>
            <a:noFill/>
            <a:ln>
              <a:noFill/>
            </a:ln>
          </p:spPr>
          <p:txBody>
            <a:bodyPr spcFirstLastPara="1" wrap="square" lIns="11425" tIns="11425" rIns="11425" bIns="11425" anchor="ctr" anchorCtr="0">
              <a:noAutofit/>
            </a:bodyPr>
            <a:lstStyle/>
            <a:p>
              <a:pPr marL="0" marR="0" lvl="0" indent="0" algn="ctr" rtl="0">
                <a:lnSpc>
                  <a:spcPct val="90000"/>
                </a:lnSpc>
                <a:spcBef>
                  <a:spcPts val="0"/>
                </a:spcBef>
                <a:spcAft>
                  <a:spcPts val="0"/>
                </a:spcAft>
                <a:buClr>
                  <a:schemeClr val="dk1"/>
                </a:buClr>
                <a:buSzPts val="1800"/>
                <a:buFont typeface="Candara"/>
                <a:buNone/>
              </a:pPr>
              <a:r>
                <a:rPr lang="es-ES" sz="1800" b="1">
                  <a:solidFill>
                    <a:schemeClr val="dk1"/>
                  </a:solidFill>
                  <a:latin typeface="Candara"/>
                  <a:ea typeface="Candara"/>
                  <a:cs typeface="Candara"/>
                  <a:sym typeface="Candara"/>
                </a:rPr>
                <a:t>Direct</a:t>
              </a:r>
              <a:endParaRPr/>
            </a:p>
          </p:txBody>
        </p:sp>
        <p:sp>
          <p:nvSpPr>
            <p:cNvPr id="256" name="Google Shape;256;p9"/>
            <p:cNvSpPr/>
            <p:nvPr/>
          </p:nvSpPr>
          <p:spPr>
            <a:xfrm>
              <a:off x="3561726" y="800740"/>
              <a:ext cx="593379" cy="35419"/>
            </a:xfrm>
            <a:custGeom>
              <a:avLst/>
              <a:gdLst/>
              <a:ahLst/>
              <a:cxnLst/>
              <a:rect l="l" t="t" r="r" b="b"/>
              <a:pathLst>
                <a:path w="120000" h="120000" extrusionOk="0">
                  <a:moveTo>
                    <a:pt x="0" y="59998"/>
                  </a:moveTo>
                  <a:lnTo>
                    <a:pt x="120000" y="59998"/>
                  </a:lnTo>
                </a:path>
              </a:pathLst>
            </a:custGeom>
            <a:noFill/>
            <a:ln w="12700" cap="flat" cmpd="sng">
              <a:solidFill>
                <a:schemeClr val="accent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9"/>
            <p:cNvSpPr txBox="1"/>
            <p:nvPr/>
          </p:nvSpPr>
          <p:spPr>
            <a:xfrm>
              <a:off x="3843581" y="803616"/>
              <a:ext cx="29668" cy="29668"/>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1200"/>
                <a:buFont typeface="Candara"/>
                <a:buNone/>
              </a:pPr>
              <a:endParaRPr sz="1200" b="1">
                <a:solidFill>
                  <a:schemeClr val="dk1"/>
                </a:solidFill>
                <a:latin typeface="Candara"/>
                <a:ea typeface="Candara"/>
                <a:cs typeface="Candara"/>
                <a:sym typeface="Candara"/>
              </a:endParaRPr>
            </a:p>
          </p:txBody>
        </p:sp>
        <p:sp>
          <p:nvSpPr>
            <p:cNvPr id="258" name="Google Shape;258;p9"/>
            <p:cNvSpPr/>
            <p:nvPr/>
          </p:nvSpPr>
          <p:spPr>
            <a:xfrm>
              <a:off x="4155105" y="447588"/>
              <a:ext cx="1483449" cy="741724"/>
            </a:xfrm>
            <a:prstGeom prst="roundRect">
              <a:avLst>
                <a:gd name="adj" fmla="val 10000"/>
              </a:avLst>
            </a:prstGeom>
            <a:solidFill>
              <a:schemeClr val="accent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9"/>
            <p:cNvSpPr txBox="1"/>
            <p:nvPr/>
          </p:nvSpPr>
          <p:spPr>
            <a:xfrm>
              <a:off x="4176829" y="469312"/>
              <a:ext cx="1440001" cy="698276"/>
            </a:xfrm>
            <a:prstGeom prst="rect">
              <a:avLst/>
            </a:prstGeom>
            <a:no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Clr>
                  <a:schemeClr val="dk1"/>
                </a:buClr>
                <a:buSzPts val="1200"/>
                <a:buFont typeface="Candara"/>
                <a:buNone/>
              </a:pPr>
              <a:r>
                <a:rPr lang="es-ES" sz="1200" b="1">
                  <a:solidFill>
                    <a:schemeClr val="dk1"/>
                  </a:solidFill>
                  <a:latin typeface="Candara"/>
                  <a:ea typeface="Candara"/>
                  <a:cs typeface="Candara"/>
                  <a:sym typeface="Candara"/>
                </a:rPr>
                <a:t>The user has fun</a:t>
              </a:r>
              <a:endParaRPr/>
            </a:p>
          </p:txBody>
        </p:sp>
        <p:sp>
          <p:nvSpPr>
            <p:cNvPr id="260" name="Google Shape;260;p9"/>
            <p:cNvSpPr/>
            <p:nvPr/>
          </p:nvSpPr>
          <p:spPr>
            <a:xfrm rot="2829178">
              <a:off x="1345306" y="1760347"/>
              <a:ext cx="872561" cy="35419"/>
            </a:xfrm>
            <a:custGeom>
              <a:avLst/>
              <a:gdLst/>
              <a:ahLst/>
              <a:cxnLst/>
              <a:rect l="l" t="t" r="r" b="b"/>
              <a:pathLst>
                <a:path w="120000" h="120000" extrusionOk="0">
                  <a:moveTo>
                    <a:pt x="0" y="59998"/>
                  </a:moveTo>
                  <a:lnTo>
                    <a:pt x="120000" y="59998"/>
                  </a:lnTo>
                </a:path>
              </a:pathLst>
            </a:custGeom>
            <a:noFill/>
            <a:ln w="12700" cap="flat" cmpd="sng">
              <a:solidFill>
                <a:srgbClr val="E1ECC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9"/>
            <p:cNvSpPr txBox="1"/>
            <p:nvPr/>
          </p:nvSpPr>
          <p:spPr>
            <a:xfrm rot="2829178">
              <a:off x="1759772" y="1756243"/>
              <a:ext cx="43628" cy="43628"/>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1200"/>
                <a:buFont typeface="Candara"/>
                <a:buNone/>
              </a:pPr>
              <a:endParaRPr sz="1200" b="1">
                <a:solidFill>
                  <a:schemeClr val="dk1"/>
                </a:solidFill>
                <a:latin typeface="Candara"/>
                <a:ea typeface="Candara"/>
                <a:cs typeface="Candara"/>
                <a:sym typeface="Candara"/>
              </a:endParaRPr>
            </a:p>
          </p:txBody>
        </p:sp>
        <p:sp>
          <p:nvSpPr>
            <p:cNvPr id="262" name="Google Shape;262;p9"/>
            <p:cNvSpPr/>
            <p:nvPr/>
          </p:nvSpPr>
          <p:spPr>
            <a:xfrm>
              <a:off x="2078276" y="1727063"/>
              <a:ext cx="1483449" cy="741724"/>
            </a:xfrm>
            <a:prstGeom prst="roundRect">
              <a:avLst>
                <a:gd name="adj" fmla="val 10000"/>
              </a:avLst>
            </a:prstGeom>
            <a:solidFill>
              <a:srgbClr val="E1ECC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9"/>
            <p:cNvSpPr txBox="1"/>
            <p:nvPr/>
          </p:nvSpPr>
          <p:spPr>
            <a:xfrm>
              <a:off x="2100000" y="1748787"/>
              <a:ext cx="1440001" cy="698276"/>
            </a:xfrm>
            <a:prstGeom prst="rect">
              <a:avLst/>
            </a:prstGeom>
            <a:noFill/>
            <a:ln>
              <a:noFill/>
            </a:ln>
          </p:spPr>
          <p:txBody>
            <a:bodyPr spcFirstLastPara="1" wrap="square" lIns="11425" tIns="11425" rIns="11425" bIns="11425" anchor="ctr" anchorCtr="0">
              <a:noAutofit/>
            </a:bodyPr>
            <a:lstStyle/>
            <a:p>
              <a:pPr marL="0" marR="0" lvl="0" indent="0" algn="ctr" rtl="0">
                <a:lnSpc>
                  <a:spcPct val="90000"/>
                </a:lnSpc>
                <a:spcBef>
                  <a:spcPts val="0"/>
                </a:spcBef>
                <a:spcAft>
                  <a:spcPts val="0"/>
                </a:spcAft>
                <a:buClr>
                  <a:schemeClr val="dk1"/>
                </a:buClr>
                <a:buSzPts val="1800"/>
                <a:buFont typeface="Candara"/>
                <a:buNone/>
              </a:pPr>
              <a:r>
                <a:rPr lang="es-ES" sz="1800" b="1">
                  <a:solidFill>
                    <a:schemeClr val="dk1"/>
                  </a:solidFill>
                  <a:latin typeface="Candara"/>
                  <a:ea typeface="Candara"/>
                  <a:cs typeface="Candara"/>
                  <a:sym typeface="Candara"/>
                </a:rPr>
                <a:t>Indirect</a:t>
              </a:r>
              <a:endParaRPr/>
            </a:p>
          </p:txBody>
        </p:sp>
        <p:sp>
          <p:nvSpPr>
            <p:cNvPr id="264" name="Google Shape;264;p9"/>
            <p:cNvSpPr/>
            <p:nvPr/>
          </p:nvSpPr>
          <p:spPr>
            <a:xfrm rot="-2142401">
              <a:off x="3493041" y="1866970"/>
              <a:ext cx="730749" cy="35419"/>
            </a:xfrm>
            <a:custGeom>
              <a:avLst/>
              <a:gdLst/>
              <a:ahLst/>
              <a:cxnLst/>
              <a:rect l="l" t="t" r="r" b="b"/>
              <a:pathLst>
                <a:path w="120000" h="120000" extrusionOk="0">
                  <a:moveTo>
                    <a:pt x="0" y="59998"/>
                  </a:moveTo>
                  <a:lnTo>
                    <a:pt x="120000" y="59998"/>
                  </a:lnTo>
                </a:path>
              </a:pathLst>
            </a:custGeom>
            <a:noFill/>
            <a:ln w="12700" cap="flat" cmpd="sng">
              <a:solidFill>
                <a:schemeClr val="accent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9"/>
            <p:cNvSpPr txBox="1"/>
            <p:nvPr/>
          </p:nvSpPr>
          <p:spPr>
            <a:xfrm rot="-2142401">
              <a:off x="3840147" y="1866411"/>
              <a:ext cx="36537" cy="36537"/>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1200"/>
                <a:buFont typeface="Candara"/>
                <a:buNone/>
              </a:pPr>
              <a:endParaRPr sz="1200" b="1">
                <a:solidFill>
                  <a:schemeClr val="dk1"/>
                </a:solidFill>
                <a:latin typeface="Candara"/>
                <a:ea typeface="Candara"/>
                <a:cs typeface="Candara"/>
                <a:sym typeface="Candara"/>
              </a:endParaRPr>
            </a:p>
          </p:txBody>
        </p:sp>
        <p:sp>
          <p:nvSpPr>
            <p:cNvPr id="266" name="Google Shape;266;p9"/>
            <p:cNvSpPr/>
            <p:nvPr/>
          </p:nvSpPr>
          <p:spPr>
            <a:xfrm>
              <a:off x="4155105" y="1300571"/>
              <a:ext cx="1483449" cy="741724"/>
            </a:xfrm>
            <a:prstGeom prst="roundRect">
              <a:avLst>
                <a:gd name="adj" fmla="val 10000"/>
              </a:avLst>
            </a:prstGeom>
            <a:solidFill>
              <a:schemeClr val="accent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9"/>
            <p:cNvSpPr txBox="1"/>
            <p:nvPr/>
          </p:nvSpPr>
          <p:spPr>
            <a:xfrm>
              <a:off x="4176829" y="1322295"/>
              <a:ext cx="1440001" cy="698276"/>
            </a:xfrm>
            <a:prstGeom prst="rect">
              <a:avLst/>
            </a:prstGeom>
            <a:no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Clr>
                  <a:schemeClr val="dk1"/>
                </a:buClr>
                <a:buSzPts val="1200"/>
                <a:buFont typeface="Candara"/>
                <a:buNone/>
              </a:pPr>
              <a:r>
                <a:rPr lang="es-ES" sz="1200" b="1" dirty="0" err="1">
                  <a:solidFill>
                    <a:schemeClr val="dk1"/>
                  </a:solidFill>
                  <a:latin typeface="Candara"/>
                  <a:ea typeface="Candara"/>
                  <a:cs typeface="Candara"/>
                  <a:sym typeface="Candara"/>
                </a:rPr>
                <a:t>That</a:t>
              </a:r>
              <a:r>
                <a:rPr lang="es-ES" sz="1200" b="1" dirty="0">
                  <a:solidFill>
                    <a:schemeClr val="dk1"/>
                  </a:solidFill>
                  <a:latin typeface="Candara"/>
                  <a:ea typeface="Candara"/>
                  <a:cs typeface="Candara"/>
                  <a:sym typeface="Candara"/>
                </a:rPr>
                <a:t> </a:t>
              </a:r>
              <a:r>
                <a:rPr lang="es-ES" sz="1200" b="1" dirty="0" err="1">
                  <a:solidFill>
                    <a:schemeClr val="dk1"/>
                  </a:solidFill>
                  <a:latin typeface="Candara"/>
                  <a:ea typeface="Candara"/>
                  <a:cs typeface="Candara"/>
                  <a:sym typeface="Candara"/>
                </a:rPr>
                <a:t>the</a:t>
              </a:r>
              <a:r>
                <a:rPr lang="es-ES" sz="1200" b="1" dirty="0">
                  <a:solidFill>
                    <a:schemeClr val="dk1"/>
                  </a:solidFill>
                  <a:latin typeface="Candara"/>
                  <a:ea typeface="Candara"/>
                  <a:cs typeface="Candara"/>
                  <a:sym typeface="Candara"/>
                </a:rPr>
                <a:t> </a:t>
              </a:r>
              <a:r>
                <a:rPr lang="es-ES" sz="1200" b="1" dirty="0" err="1">
                  <a:solidFill>
                    <a:schemeClr val="dk1"/>
                  </a:solidFill>
                  <a:latin typeface="Candara"/>
                  <a:ea typeface="Candara"/>
                  <a:cs typeface="Candara"/>
                  <a:sym typeface="Candara"/>
                </a:rPr>
                <a:t>user</a:t>
              </a:r>
              <a:r>
                <a:rPr lang="es-ES" sz="1200" b="1" dirty="0">
                  <a:solidFill>
                    <a:schemeClr val="dk1"/>
                  </a:solidFill>
                  <a:latin typeface="Candara"/>
                  <a:ea typeface="Candara"/>
                  <a:cs typeface="Candara"/>
                  <a:sym typeface="Candara"/>
                </a:rPr>
                <a:t> relates </a:t>
              </a:r>
              <a:r>
                <a:rPr lang="es-ES" sz="1200" b="1" dirty="0" err="1">
                  <a:solidFill>
                    <a:schemeClr val="dk1"/>
                  </a:solidFill>
                  <a:latin typeface="Candara"/>
                  <a:ea typeface="Candara"/>
                  <a:cs typeface="Candara"/>
                  <a:sym typeface="Candara"/>
                </a:rPr>
                <a:t>the</a:t>
              </a:r>
              <a:r>
                <a:rPr lang="es-ES" sz="1200" b="1" dirty="0">
                  <a:solidFill>
                    <a:schemeClr val="dk1"/>
                  </a:solidFill>
                  <a:latin typeface="Candara"/>
                  <a:ea typeface="Candara"/>
                  <a:cs typeface="Candara"/>
                  <a:sym typeface="Candara"/>
                </a:rPr>
                <a:t> </a:t>
              </a:r>
              <a:r>
                <a:rPr lang="es-ES" sz="1200" b="1" dirty="0" err="1">
                  <a:solidFill>
                    <a:schemeClr val="dk1"/>
                  </a:solidFill>
                  <a:latin typeface="Candara"/>
                  <a:ea typeface="Candara"/>
                  <a:cs typeface="Candara"/>
                  <a:sym typeface="Candara"/>
                </a:rPr>
                <a:t>pleasure</a:t>
              </a:r>
              <a:r>
                <a:rPr lang="es-ES" sz="1200" b="1" dirty="0">
                  <a:solidFill>
                    <a:schemeClr val="dk1"/>
                  </a:solidFill>
                  <a:latin typeface="Candara"/>
                  <a:ea typeface="Candara"/>
                  <a:cs typeface="Candara"/>
                  <a:sym typeface="Candara"/>
                </a:rPr>
                <a:t> </a:t>
              </a:r>
              <a:r>
                <a:rPr lang="es-ES" sz="1200" b="1" dirty="0" err="1">
                  <a:solidFill>
                    <a:schemeClr val="dk1"/>
                  </a:solidFill>
                  <a:latin typeface="Candara"/>
                  <a:ea typeface="Candara"/>
                  <a:cs typeface="Candara"/>
                  <a:sym typeface="Candara"/>
                </a:rPr>
                <a:t>with</a:t>
              </a:r>
              <a:r>
                <a:rPr lang="es-ES" sz="1200" b="1" dirty="0">
                  <a:solidFill>
                    <a:schemeClr val="dk1"/>
                  </a:solidFill>
                  <a:latin typeface="Candara"/>
                  <a:ea typeface="Candara"/>
                  <a:cs typeface="Candara"/>
                  <a:sym typeface="Candara"/>
                </a:rPr>
                <a:t> </a:t>
              </a:r>
              <a:r>
                <a:rPr lang="es-ES" sz="1200" b="1" dirty="0" err="1">
                  <a:solidFill>
                    <a:schemeClr val="dk1"/>
                  </a:solidFill>
                  <a:latin typeface="Candara"/>
                  <a:ea typeface="Candara"/>
                  <a:cs typeface="Candara"/>
                  <a:sym typeface="Candara"/>
                </a:rPr>
                <a:t>the</a:t>
              </a:r>
              <a:r>
                <a:rPr lang="es-ES" sz="1200" b="1" dirty="0">
                  <a:solidFill>
                    <a:schemeClr val="dk1"/>
                  </a:solidFill>
                  <a:latin typeface="Candara"/>
                  <a:ea typeface="Candara"/>
                  <a:cs typeface="Candara"/>
                  <a:sym typeface="Candara"/>
                </a:rPr>
                <a:t> </a:t>
              </a:r>
              <a:r>
                <a:rPr lang="es-ES" sz="1200" b="1" dirty="0" err="1">
                  <a:solidFill>
                    <a:schemeClr val="dk1"/>
                  </a:solidFill>
                  <a:latin typeface="Candara"/>
                  <a:ea typeface="Candara"/>
                  <a:cs typeface="Candara"/>
                  <a:sym typeface="Candara"/>
                </a:rPr>
                <a:t>brand</a:t>
              </a:r>
              <a:r>
                <a:rPr lang="es-ES" sz="1200" b="1" dirty="0">
                  <a:solidFill>
                    <a:schemeClr val="dk1"/>
                  </a:solidFill>
                  <a:latin typeface="Candara"/>
                  <a:ea typeface="Candara"/>
                  <a:cs typeface="Candara"/>
                  <a:sym typeface="Candara"/>
                </a:rPr>
                <a:t>.</a:t>
              </a:r>
              <a:endParaRPr dirty="0"/>
            </a:p>
          </p:txBody>
        </p:sp>
        <p:sp>
          <p:nvSpPr>
            <p:cNvPr id="268" name="Google Shape;268;p9"/>
            <p:cNvSpPr/>
            <p:nvPr/>
          </p:nvSpPr>
          <p:spPr>
            <a:xfrm rot="2142401">
              <a:off x="3493041" y="2293461"/>
              <a:ext cx="730749" cy="35419"/>
            </a:xfrm>
            <a:custGeom>
              <a:avLst/>
              <a:gdLst/>
              <a:ahLst/>
              <a:cxnLst/>
              <a:rect l="l" t="t" r="r" b="b"/>
              <a:pathLst>
                <a:path w="120000" h="120000" extrusionOk="0">
                  <a:moveTo>
                    <a:pt x="0" y="59998"/>
                  </a:moveTo>
                  <a:lnTo>
                    <a:pt x="120000" y="59998"/>
                  </a:lnTo>
                </a:path>
              </a:pathLst>
            </a:custGeom>
            <a:noFill/>
            <a:ln w="12700" cap="flat" cmpd="sng">
              <a:solidFill>
                <a:schemeClr val="accent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9"/>
            <p:cNvSpPr txBox="1"/>
            <p:nvPr/>
          </p:nvSpPr>
          <p:spPr>
            <a:xfrm rot="2142401">
              <a:off x="3840147" y="2292902"/>
              <a:ext cx="36537" cy="36537"/>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1200"/>
                <a:buFont typeface="Candara"/>
                <a:buNone/>
              </a:pPr>
              <a:endParaRPr sz="1200" b="1">
                <a:solidFill>
                  <a:schemeClr val="dk1"/>
                </a:solidFill>
                <a:latin typeface="Candara"/>
                <a:ea typeface="Candara"/>
                <a:cs typeface="Candara"/>
                <a:sym typeface="Candara"/>
              </a:endParaRPr>
            </a:p>
          </p:txBody>
        </p:sp>
        <p:sp>
          <p:nvSpPr>
            <p:cNvPr id="270" name="Google Shape;270;p9"/>
            <p:cNvSpPr/>
            <p:nvPr/>
          </p:nvSpPr>
          <p:spPr>
            <a:xfrm>
              <a:off x="4155105" y="2153555"/>
              <a:ext cx="1483449" cy="741724"/>
            </a:xfrm>
            <a:prstGeom prst="roundRect">
              <a:avLst>
                <a:gd name="adj" fmla="val 10000"/>
              </a:avLst>
            </a:prstGeom>
            <a:solidFill>
              <a:schemeClr val="accent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9"/>
            <p:cNvSpPr txBox="1"/>
            <p:nvPr/>
          </p:nvSpPr>
          <p:spPr>
            <a:xfrm>
              <a:off x="4176829" y="2175279"/>
              <a:ext cx="1440001" cy="698276"/>
            </a:xfrm>
            <a:prstGeom prst="rect">
              <a:avLst/>
            </a:prstGeom>
            <a:no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Clr>
                  <a:schemeClr val="dk1"/>
                </a:buClr>
                <a:buSzPts val="1200"/>
                <a:buFont typeface="Candara"/>
                <a:buNone/>
              </a:pPr>
              <a:r>
                <a:rPr lang="es-ES" sz="1200" b="1">
                  <a:solidFill>
                    <a:schemeClr val="dk1"/>
                  </a:solidFill>
                  <a:latin typeface="Candara"/>
                  <a:ea typeface="Candara"/>
                  <a:cs typeface="Candara"/>
                  <a:sym typeface="Candara"/>
                </a:rPr>
                <a:t>Business benefits</a:t>
              </a:r>
              <a:endParaRPr/>
            </a:p>
          </p:txBody>
        </p:sp>
        <p:sp>
          <p:nvSpPr>
            <p:cNvPr id="272" name="Google Shape;272;p9"/>
            <p:cNvSpPr/>
            <p:nvPr/>
          </p:nvSpPr>
          <p:spPr>
            <a:xfrm rot="-2142401">
              <a:off x="5569870" y="2293461"/>
              <a:ext cx="730749" cy="35419"/>
            </a:xfrm>
            <a:custGeom>
              <a:avLst/>
              <a:gdLst/>
              <a:ahLst/>
              <a:cxnLst/>
              <a:rect l="l" t="t" r="r" b="b"/>
              <a:pathLst>
                <a:path w="120000" h="120000" extrusionOk="0">
                  <a:moveTo>
                    <a:pt x="0" y="59998"/>
                  </a:moveTo>
                  <a:lnTo>
                    <a:pt x="120000" y="59998"/>
                  </a:lnTo>
                </a:path>
              </a:pathLst>
            </a:custGeom>
            <a:noFill/>
            <a:ln w="12700" cap="flat" cmpd="sng">
              <a:solidFill>
                <a:srgbClr val="D01C25"/>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9"/>
            <p:cNvSpPr txBox="1"/>
            <p:nvPr/>
          </p:nvSpPr>
          <p:spPr>
            <a:xfrm rot="-2142401">
              <a:off x="5916976" y="2292902"/>
              <a:ext cx="36537" cy="36537"/>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1200"/>
                <a:buFont typeface="Candara"/>
                <a:buNone/>
              </a:pPr>
              <a:endParaRPr sz="1200" b="1">
                <a:solidFill>
                  <a:schemeClr val="dk1"/>
                </a:solidFill>
                <a:latin typeface="Candara"/>
                <a:ea typeface="Candara"/>
                <a:cs typeface="Candara"/>
                <a:sym typeface="Candara"/>
              </a:endParaRPr>
            </a:p>
          </p:txBody>
        </p:sp>
        <p:sp>
          <p:nvSpPr>
            <p:cNvPr id="274" name="Google Shape;274;p9"/>
            <p:cNvSpPr/>
            <p:nvPr/>
          </p:nvSpPr>
          <p:spPr>
            <a:xfrm>
              <a:off x="6231934" y="1727063"/>
              <a:ext cx="1483449" cy="741724"/>
            </a:xfrm>
            <a:prstGeom prst="roundRect">
              <a:avLst>
                <a:gd name="adj" fmla="val 10000"/>
              </a:avLst>
            </a:prstGeom>
            <a:solidFill>
              <a:srgbClr val="D01C2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9"/>
            <p:cNvSpPr txBox="1"/>
            <p:nvPr/>
          </p:nvSpPr>
          <p:spPr>
            <a:xfrm>
              <a:off x="6253658" y="1748787"/>
              <a:ext cx="1440001" cy="698276"/>
            </a:xfrm>
            <a:prstGeom prst="rect">
              <a:avLst/>
            </a:prstGeom>
            <a:no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Clr>
                  <a:schemeClr val="lt1"/>
                </a:buClr>
                <a:buSzPts val="1200"/>
                <a:buFont typeface="Candara"/>
                <a:buNone/>
              </a:pPr>
              <a:r>
                <a:rPr lang="es-ES" sz="1200" b="1">
                  <a:solidFill>
                    <a:schemeClr val="lt1"/>
                  </a:solidFill>
                  <a:latin typeface="Candara"/>
                  <a:ea typeface="Candara"/>
                  <a:cs typeface="Candara"/>
                  <a:sym typeface="Candara"/>
                </a:rPr>
                <a:t>Personal data</a:t>
              </a:r>
              <a:endParaRPr/>
            </a:p>
          </p:txBody>
        </p:sp>
        <p:sp>
          <p:nvSpPr>
            <p:cNvPr id="276" name="Google Shape;276;p9"/>
            <p:cNvSpPr/>
            <p:nvPr/>
          </p:nvSpPr>
          <p:spPr>
            <a:xfrm rot="2142401">
              <a:off x="5569870" y="2719953"/>
              <a:ext cx="730749" cy="35419"/>
            </a:xfrm>
            <a:custGeom>
              <a:avLst/>
              <a:gdLst/>
              <a:ahLst/>
              <a:cxnLst/>
              <a:rect l="l" t="t" r="r" b="b"/>
              <a:pathLst>
                <a:path w="120000" h="120000" extrusionOk="0">
                  <a:moveTo>
                    <a:pt x="0" y="59998"/>
                  </a:moveTo>
                  <a:lnTo>
                    <a:pt x="120000" y="59998"/>
                  </a:lnTo>
                </a:path>
              </a:pathLst>
            </a:custGeom>
            <a:noFill/>
            <a:ln w="12700" cap="flat" cmpd="sng">
              <a:solidFill>
                <a:srgbClr val="D01C25"/>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9"/>
            <p:cNvSpPr txBox="1"/>
            <p:nvPr/>
          </p:nvSpPr>
          <p:spPr>
            <a:xfrm rot="2142401">
              <a:off x="5916976" y="2719394"/>
              <a:ext cx="36537" cy="36537"/>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1200"/>
                <a:buFont typeface="Candara"/>
                <a:buNone/>
              </a:pPr>
              <a:endParaRPr sz="1200" b="1">
                <a:solidFill>
                  <a:schemeClr val="dk1"/>
                </a:solidFill>
                <a:latin typeface="Candara"/>
                <a:ea typeface="Candara"/>
                <a:cs typeface="Candara"/>
                <a:sym typeface="Candara"/>
              </a:endParaRPr>
            </a:p>
          </p:txBody>
        </p:sp>
        <p:sp>
          <p:nvSpPr>
            <p:cNvPr id="278" name="Google Shape;278;p9"/>
            <p:cNvSpPr/>
            <p:nvPr/>
          </p:nvSpPr>
          <p:spPr>
            <a:xfrm>
              <a:off x="6231934" y="2580046"/>
              <a:ext cx="1483449" cy="741724"/>
            </a:xfrm>
            <a:prstGeom prst="roundRect">
              <a:avLst>
                <a:gd name="adj" fmla="val 10000"/>
              </a:avLst>
            </a:prstGeom>
            <a:solidFill>
              <a:srgbClr val="D01C2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9"/>
            <p:cNvSpPr txBox="1"/>
            <p:nvPr/>
          </p:nvSpPr>
          <p:spPr>
            <a:xfrm>
              <a:off x="6253658" y="2601770"/>
              <a:ext cx="1440001" cy="698276"/>
            </a:xfrm>
            <a:prstGeom prst="rect">
              <a:avLst/>
            </a:prstGeom>
            <a:no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Clr>
                  <a:schemeClr val="lt1"/>
                </a:buClr>
                <a:buSzPts val="1200"/>
                <a:buFont typeface="Candara"/>
                <a:buNone/>
              </a:pPr>
              <a:r>
                <a:rPr lang="es-ES" sz="1200" b="1">
                  <a:solidFill>
                    <a:schemeClr val="lt1"/>
                  </a:solidFill>
                  <a:latin typeface="Candara"/>
                  <a:ea typeface="Candara"/>
                  <a:cs typeface="Candara"/>
                  <a:sym typeface="Candara"/>
                </a:rPr>
                <a:t>Free dissemination</a:t>
              </a:r>
              <a:endParaRPr/>
            </a:p>
          </p:txBody>
        </p:sp>
      </p:grpSp>
      <p:pic>
        <p:nvPicPr>
          <p:cNvPr id="280" name="Google Shape;280;p9"/>
          <p:cNvPicPr preferRelativeResize="0"/>
          <p:nvPr/>
        </p:nvPicPr>
        <p:blipFill rotWithShape="1">
          <a:blip r:embed="rId3">
            <a:alphaModFix/>
          </a:blip>
          <a:srcRect t="260" b="260"/>
          <a:stretch/>
        </p:blipFill>
        <p:spPr>
          <a:xfrm>
            <a:off x="8970468" y="2598211"/>
            <a:ext cx="2306320" cy="3441524"/>
          </a:xfrm>
          <a:prstGeom prst="rect">
            <a:avLst/>
          </a:prstGeom>
          <a:noFill/>
          <a:ln>
            <a:noFill/>
          </a:ln>
        </p:spPr>
      </p:pic>
      <p:pic>
        <p:nvPicPr>
          <p:cNvPr id="36" name="Google Shape;142;p3">
            <a:extLst>
              <a:ext uri="{FF2B5EF4-FFF2-40B4-BE49-F238E27FC236}">
                <a16:creationId xmlns:a16="http://schemas.microsoft.com/office/drawing/2014/main" id="{BFF6989D-8922-064E-B2E8-30EE8EF55899}"/>
              </a:ext>
            </a:extLst>
          </p:cNvPr>
          <p:cNvPicPr preferRelativeResize="0"/>
          <p:nvPr/>
        </p:nvPicPr>
        <p:blipFill rotWithShape="1">
          <a:blip r:embed="rId4">
            <a:alphaModFix/>
          </a:blip>
          <a:srcRect/>
          <a:stretch/>
        </p:blipFill>
        <p:spPr>
          <a:xfrm>
            <a:off x="10673923" y="-267071"/>
            <a:ext cx="1877667" cy="217067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10"/>
          <p:cNvSpPr txBox="1">
            <a:spLocks noGrp="1"/>
          </p:cNvSpPr>
          <p:nvPr>
            <p:ph type="title"/>
          </p:nvPr>
        </p:nvSpPr>
        <p:spPr>
          <a:xfrm>
            <a:off x="76479" y="283282"/>
            <a:ext cx="2985655"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Candara"/>
              <a:buNone/>
            </a:pPr>
            <a:r>
              <a:rPr lang="es-ES"/>
              <a:t>Lesson 2: What is not Gamification?</a:t>
            </a:r>
            <a:endParaRPr/>
          </a:p>
        </p:txBody>
      </p:sp>
      <p:sp>
        <p:nvSpPr>
          <p:cNvPr id="287" name="Google Shape;287;p10"/>
          <p:cNvSpPr/>
          <p:nvPr/>
        </p:nvSpPr>
        <p:spPr>
          <a:xfrm>
            <a:off x="3887394" y="1224283"/>
            <a:ext cx="6783923"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3600" b="1">
                <a:solidFill>
                  <a:srgbClr val="184F5B"/>
                </a:solidFill>
                <a:latin typeface="Candara"/>
                <a:ea typeface="Candara"/>
                <a:cs typeface="Candara"/>
                <a:sym typeface="Candara"/>
              </a:rPr>
              <a:t>ADVERGAME TYPES</a:t>
            </a:r>
            <a:endParaRPr/>
          </a:p>
        </p:txBody>
      </p:sp>
      <p:sp>
        <p:nvSpPr>
          <p:cNvPr id="288" name="Google Shape;288;p10"/>
          <p:cNvSpPr/>
          <p:nvPr/>
        </p:nvSpPr>
        <p:spPr>
          <a:xfrm>
            <a:off x="3484911" y="583924"/>
            <a:ext cx="3321743"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4000">
                <a:solidFill>
                  <a:srgbClr val="B9D66D"/>
                </a:solidFill>
                <a:latin typeface="Aharoni"/>
                <a:ea typeface="Aharoni"/>
                <a:cs typeface="Aharoni"/>
                <a:sym typeface="Aharoni"/>
              </a:rPr>
              <a:t>ADVERGAME</a:t>
            </a:r>
            <a:endParaRPr/>
          </a:p>
        </p:txBody>
      </p:sp>
      <p:sp>
        <p:nvSpPr>
          <p:cNvPr id="289" name="Google Shape;289;p10"/>
          <p:cNvSpPr/>
          <p:nvPr/>
        </p:nvSpPr>
        <p:spPr>
          <a:xfrm>
            <a:off x="4006683" y="1924481"/>
            <a:ext cx="7620722" cy="1323439"/>
          </a:xfrm>
          <a:prstGeom prst="rect">
            <a:avLst/>
          </a:prstGeom>
          <a:noFill/>
          <a:ln>
            <a:noFill/>
          </a:ln>
        </p:spPr>
        <p:txBody>
          <a:bodyPr spcFirstLastPara="1" wrap="square" lIns="91425" tIns="45700" rIns="91425" bIns="45700" anchor="t" anchorCtr="0">
            <a:spAutoFit/>
          </a:bodyPr>
          <a:lstStyle/>
          <a:p>
            <a:pPr marL="0" marR="0" lvl="1" indent="0" algn="ctr" rtl="0">
              <a:spcBef>
                <a:spcPts val="0"/>
              </a:spcBef>
              <a:spcAft>
                <a:spcPts val="0"/>
              </a:spcAft>
              <a:buNone/>
            </a:pPr>
            <a:r>
              <a:rPr lang="es-ES" sz="2000" b="1" i="0" u="none" strike="noStrike" cap="none">
                <a:solidFill>
                  <a:srgbClr val="5975CE"/>
                </a:solidFill>
                <a:latin typeface="Candara"/>
                <a:ea typeface="Candara"/>
                <a:cs typeface="Candara"/>
                <a:sym typeface="Candara"/>
              </a:rPr>
              <a:t>Advergames can be classified according to the degree of complexity of the action to be developed, which would be determined by the profile and characteristics of the target user of the brand to be advertised.</a:t>
            </a:r>
            <a:endParaRPr/>
          </a:p>
        </p:txBody>
      </p:sp>
      <p:sp>
        <p:nvSpPr>
          <p:cNvPr id="290" name="Google Shape;290;p10"/>
          <p:cNvSpPr/>
          <p:nvPr/>
        </p:nvSpPr>
        <p:spPr>
          <a:xfrm>
            <a:off x="3698876" y="3198167"/>
            <a:ext cx="6615914"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400" b="1">
                <a:solidFill>
                  <a:srgbClr val="184F5B"/>
                </a:solidFill>
                <a:latin typeface="Candara"/>
                <a:ea typeface="Candara"/>
                <a:cs typeface="Candara"/>
                <a:sym typeface="Candara"/>
              </a:rPr>
              <a:t>Classification according to consumer profile</a:t>
            </a:r>
            <a:endParaRPr/>
          </a:p>
        </p:txBody>
      </p:sp>
      <p:grpSp>
        <p:nvGrpSpPr>
          <p:cNvPr id="291" name="Google Shape;291;p10"/>
          <p:cNvGrpSpPr/>
          <p:nvPr/>
        </p:nvGrpSpPr>
        <p:grpSpPr>
          <a:xfrm>
            <a:off x="3887953" y="3451257"/>
            <a:ext cx="6486935" cy="3252270"/>
            <a:chOff x="1044626" y="149469"/>
            <a:chExt cx="6486935" cy="3252270"/>
          </a:xfrm>
        </p:grpSpPr>
        <p:sp>
          <p:nvSpPr>
            <p:cNvPr id="292" name="Google Shape;292;p10"/>
            <p:cNvSpPr/>
            <p:nvPr/>
          </p:nvSpPr>
          <p:spPr>
            <a:xfrm>
              <a:off x="1599444" y="589959"/>
              <a:ext cx="5440814" cy="2811780"/>
            </a:xfrm>
            <a:prstGeom prst="rect">
              <a:avLst/>
            </a:prstGeom>
            <a:solidFill>
              <a:srgbClr val="D5DBE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10"/>
            <p:cNvSpPr/>
            <p:nvPr/>
          </p:nvSpPr>
          <p:spPr>
            <a:xfrm>
              <a:off x="1762043" y="918800"/>
              <a:ext cx="2526539" cy="2405443"/>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10"/>
            <p:cNvSpPr txBox="1"/>
            <p:nvPr/>
          </p:nvSpPr>
          <p:spPr>
            <a:xfrm>
              <a:off x="1762043" y="918800"/>
              <a:ext cx="2526539" cy="2405443"/>
            </a:xfrm>
            <a:prstGeom prst="rect">
              <a:avLst/>
            </a:prstGeom>
            <a:noFill/>
            <a:ln>
              <a:noFill/>
            </a:ln>
          </p:spPr>
          <p:txBody>
            <a:bodyPr spcFirstLastPara="1" wrap="square" lIns="30475" tIns="30475" rIns="30475" bIns="30475" anchor="t" anchorCtr="0">
              <a:noAutofit/>
            </a:bodyPr>
            <a:lstStyle/>
            <a:p>
              <a:pPr marL="0" marR="0" lvl="0" indent="0" algn="l" rtl="0">
                <a:lnSpc>
                  <a:spcPct val="90000"/>
                </a:lnSpc>
                <a:spcBef>
                  <a:spcPts val="0"/>
                </a:spcBef>
                <a:spcAft>
                  <a:spcPts val="0"/>
                </a:spcAft>
                <a:buClr>
                  <a:schemeClr val="dk1"/>
                </a:buClr>
                <a:buSzPts val="1600"/>
                <a:buFont typeface="Arial"/>
                <a:buNone/>
              </a:pPr>
              <a:r>
                <a:rPr lang="es-ES" sz="1600" b="1">
                  <a:solidFill>
                    <a:schemeClr val="dk1"/>
                  </a:solidFill>
                  <a:latin typeface="Candara"/>
                  <a:ea typeface="Candara"/>
                  <a:cs typeface="Candara"/>
                  <a:sym typeface="Candara"/>
                </a:rPr>
                <a:t>Sporadic video </a:t>
              </a:r>
              <a:r>
                <a:rPr lang="es-ES" sz="1600">
                  <a:solidFill>
                    <a:schemeClr val="dk1"/>
                  </a:solidFill>
                  <a:latin typeface="Candara"/>
                  <a:ea typeface="Candara"/>
                  <a:cs typeface="Candara"/>
                  <a:sym typeface="Candara"/>
                </a:rPr>
                <a:t>gamers (casual gamers) who only spend a few minutes playing a video game. In this case, a </a:t>
              </a:r>
              <a:r>
                <a:rPr lang="es-ES" sz="1600" b="1">
                  <a:solidFill>
                    <a:schemeClr val="dk1"/>
                  </a:solidFill>
                  <a:latin typeface="Candara"/>
                  <a:ea typeface="Candara"/>
                  <a:cs typeface="Candara"/>
                  <a:sym typeface="Candara"/>
                </a:rPr>
                <a:t>banner </a:t>
              </a:r>
              <a:r>
                <a:rPr lang="es-ES" sz="1600">
                  <a:solidFill>
                    <a:schemeClr val="dk1"/>
                  </a:solidFill>
                  <a:latin typeface="Candara"/>
                  <a:ea typeface="Candara"/>
                  <a:cs typeface="Candara"/>
                  <a:sym typeface="Candara"/>
                </a:rPr>
                <a:t>that attracts their attention with a </a:t>
              </a:r>
              <a:r>
                <a:rPr lang="es-ES" sz="1600" b="1">
                  <a:solidFill>
                    <a:schemeClr val="dk1"/>
                  </a:solidFill>
                  <a:latin typeface="Candara"/>
                  <a:ea typeface="Candara"/>
                  <a:cs typeface="Candara"/>
                  <a:sym typeface="Candara"/>
                </a:rPr>
                <a:t>simple video game </a:t>
              </a:r>
              <a:r>
                <a:rPr lang="es-ES" sz="1600">
                  <a:solidFill>
                    <a:schemeClr val="dk1"/>
                  </a:solidFill>
                  <a:latin typeface="Candara"/>
                  <a:ea typeface="Candara"/>
                  <a:cs typeface="Candara"/>
                  <a:sym typeface="Candara"/>
                </a:rPr>
                <a:t>would be enough to achieve the objective.</a:t>
              </a:r>
              <a:endParaRPr sz="1600" b="1">
                <a:solidFill>
                  <a:schemeClr val="dk1"/>
                </a:solidFill>
                <a:latin typeface="Candara"/>
                <a:ea typeface="Candara"/>
                <a:cs typeface="Candara"/>
                <a:sym typeface="Candara"/>
              </a:endParaRPr>
            </a:p>
          </p:txBody>
        </p:sp>
        <p:sp>
          <p:nvSpPr>
            <p:cNvPr id="295" name="Google Shape;295;p10"/>
            <p:cNvSpPr/>
            <p:nvPr/>
          </p:nvSpPr>
          <p:spPr>
            <a:xfrm>
              <a:off x="4344866" y="918800"/>
              <a:ext cx="2526539" cy="2405443"/>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10"/>
            <p:cNvSpPr txBox="1"/>
            <p:nvPr/>
          </p:nvSpPr>
          <p:spPr>
            <a:xfrm>
              <a:off x="4344866" y="918800"/>
              <a:ext cx="2526539" cy="2405443"/>
            </a:xfrm>
            <a:prstGeom prst="rect">
              <a:avLst/>
            </a:prstGeom>
            <a:noFill/>
            <a:ln>
              <a:noFill/>
            </a:ln>
          </p:spPr>
          <p:txBody>
            <a:bodyPr spcFirstLastPara="1" wrap="square" lIns="30475" tIns="30475" rIns="30475" bIns="30475" anchor="t" anchorCtr="0">
              <a:noAutofit/>
            </a:bodyPr>
            <a:lstStyle/>
            <a:p>
              <a:pPr marL="0" marR="0" lvl="0" indent="0" algn="l" rtl="0">
                <a:lnSpc>
                  <a:spcPct val="90000"/>
                </a:lnSpc>
                <a:spcBef>
                  <a:spcPts val="0"/>
                </a:spcBef>
                <a:spcAft>
                  <a:spcPts val="0"/>
                </a:spcAft>
                <a:buClr>
                  <a:schemeClr val="dk1"/>
                </a:buClr>
                <a:buSzPts val="1600"/>
                <a:buFont typeface="Candara"/>
                <a:buNone/>
              </a:pPr>
              <a:r>
                <a:rPr lang="es-ES" sz="1600">
                  <a:solidFill>
                    <a:schemeClr val="dk1"/>
                  </a:solidFill>
                  <a:latin typeface="Candara"/>
                  <a:ea typeface="Candara"/>
                  <a:cs typeface="Candara"/>
                  <a:sym typeface="Candara"/>
                </a:rPr>
                <a:t>Hardcore gamers who spend many hours of their leisure time playing video games. For them, more complex actions can be developed, including </a:t>
              </a:r>
              <a:r>
                <a:rPr lang="es-ES" sz="1600" b="1">
                  <a:solidFill>
                    <a:schemeClr val="dk1"/>
                  </a:solidFill>
                  <a:latin typeface="Candara"/>
                  <a:ea typeface="Candara"/>
                  <a:cs typeface="Candara"/>
                  <a:sym typeface="Candara"/>
                </a:rPr>
                <a:t>online virtual communities </a:t>
              </a:r>
              <a:r>
                <a:rPr lang="es-ES" sz="1600">
                  <a:solidFill>
                    <a:schemeClr val="dk1"/>
                  </a:solidFill>
                  <a:latin typeface="Candara"/>
                  <a:ea typeface="Candara"/>
                  <a:cs typeface="Candara"/>
                  <a:sym typeface="Candara"/>
                </a:rPr>
                <a:t>of gamers structured around the product or commercial brand.</a:t>
              </a:r>
              <a:endParaRPr/>
            </a:p>
          </p:txBody>
        </p:sp>
        <p:sp>
          <p:nvSpPr>
            <p:cNvPr id="297" name="Google Shape;297;p10"/>
            <p:cNvSpPr/>
            <p:nvPr/>
          </p:nvSpPr>
          <p:spPr>
            <a:xfrm>
              <a:off x="6468414" y="149469"/>
              <a:ext cx="1063147" cy="1063147"/>
            </a:xfrm>
            <a:prstGeom prst="plus">
              <a:avLst>
                <a:gd name="adj" fmla="val 32810"/>
              </a:avLst>
            </a:prstGeom>
            <a:solidFill>
              <a:srgbClr val="87A82F"/>
            </a:solidFill>
            <a:ln w="12700" cap="flat" cmpd="sng">
              <a:solidFill>
                <a:srgbClr val="87A82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10"/>
            <p:cNvSpPr/>
            <p:nvPr/>
          </p:nvSpPr>
          <p:spPr>
            <a:xfrm>
              <a:off x="1044626" y="441274"/>
              <a:ext cx="1000609" cy="342900"/>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99" name="Google Shape;299;p10"/>
            <p:cNvCxnSpPr/>
            <p:nvPr/>
          </p:nvCxnSpPr>
          <p:spPr>
            <a:xfrm>
              <a:off x="4319851" y="923944"/>
              <a:ext cx="625" cy="2297430"/>
            </a:xfrm>
            <a:prstGeom prst="straightConnector1">
              <a:avLst/>
            </a:prstGeom>
            <a:noFill/>
            <a:ln w="12700" cap="flat" cmpd="sng">
              <a:solidFill>
                <a:schemeClr val="accent5"/>
              </a:solidFill>
              <a:prstDash val="solid"/>
              <a:miter lim="800000"/>
              <a:headEnd type="none" w="sm" len="sm"/>
              <a:tailEnd type="none" w="sm" len="sm"/>
            </a:ln>
          </p:spPr>
        </p:cxnSp>
      </p:grpSp>
      <p:pic>
        <p:nvPicPr>
          <p:cNvPr id="300" name="Google Shape;300;p10"/>
          <p:cNvPicPr preferRelativeResize="0"/>
          <p:nvPr/>
        </p:nvPicPr>
        <p:blipFill rotWithShape="1">
          <a:blip r:embed="rId3">
            <a:alphaModFix/>
          </a:blip>
          <a:srcRect l="222" r="221"/>
          <a:stretch/>
        </p:blipFill>
        <p:spPr>
          <a:xfrm>
            <a:off x="0" y="2501082"/>
            <a:ext cx="3113078" cy="2084650"/>
          </a:xfrm>
          <a:prstGeom prst="rect">
            <a:avLst/>
          </a:prstGeom>
          <a:noFill/>
          <a:ln>
            <a:noFill/>
          </a:ln>
        </p:spPr>
      </p:pic>
      <p:pic>
        <p:nvPicPr>
          <p:cNvPr id="17" name="Google Shape;142;p3">
            <a:extLst>
              <a:ext uri="{FF2B5EF4-FFF2-40B4-BE49-F238E27FC236}">
                <a16:creationId xmlns:a16="http://schemas.microsoft.com/office/drawing/2014/main" id="{3BE53C48-7F32-504B-A97E-2F6D51AF16F6}"/>
              </a:ext>
            </a:extLst>
          </p:cNvPr>
          <p:cNvPicPr preferRelativeResize="0"/>
          <p:nvPr/>
        </p:nvPicPr>
        <p:blipFill rotWithShape="1">
          <a:blip r:embed="rId4">
            <a:alphaModFix/>
          </a:blip>
          <a:srcRect/>
          <a:stretch/>
        </p:blipFill>
        <p:spPr>
          <a:xfrm>
            <a:off x="10822333" y="-300057"/>
            <a:ext cx="1877667" cy="217067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0"/>
                                        </p:tgtEl>
                                        <p:attrNameLst>
                                          <p:attrName>style.visibility</p:attrName>
                                        </p:attrNameLst>
                                      </p:cBhvr>
                                      <p:to>
                                        <p:strVal val="visible"/>
                                      </p:to>
                                    </p:set>
                                    <p:animEffect transition="in" filter="fade">
                                      <p:cBhvr>
                                        <p:cTn id="7" dur="500"/>
                                        <p:tgtEl>
                                          <p:spTgt spid="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GATE">
      <a:dk1>
        <a:srgbClr val="000000"/>
      </a:dk1>
      <a:lt1>
        <a:srgbClr val="FFFFFF"/>
      </a:lt1>
      <a:dk2>
        <a:srgbClr val="44546A"/>
      </a:dk2>
      <a:lt2>
        <a:srgbClr val="E7E6E6"/>
      </a:lt2>
      <a:accent1>
        <a:srgbClr val="D9F0F5"/>
      </a:accent1>
      <a:accent2>
        <a:srgbClr val="E2EEC2"/>
      </a:accent2>
      <a:accent3>
        <a:srgbClr val="FFFEFF"/>
      </a:accent3>
      <a:accent4>
        <a:srgbClr val="D01F26"/>
      </a:accent4>
      <a:accent5>
        <a:srgbClr val="243777"/>
      </a:accent5>
      <a:accent6>
        <a:srgbClr val="F7941C"/>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3393</Words>
  <Application>Microsoft Macintosh PowerPoint</Application>
  <PresentationFormat>Widescreen</PresentationFormat>
  <Paragraphs>230</Paragraphs>
  <Slides>15</Slides>
  <Notes>15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15</vt:i4>
      </vt:variant>
    </vt:vector>
  </HeadingPairs>
  <TitlesOfParts>
    <vt:vector size="24" baseType="lpstr">
      <vt:lpstr>Calibri</vt:lpstr>
      <vt:lpstr>Arial</vt:lpstr>
      <vt:lpstr>Tahoma</vt:lpstr>
      <vt:lpstr>Aharoni</vt:lpstr>
      <vt:lpstr>Century Gothic</vt:lpstr>
      <vt:lpstr>Open Sans</vt:lpstr>
      <vt:lpstr>Times New Roman</vt:lpstr>
      <vt:lpstr>Candara</vt:lpstr>
      <vt:lpstr>Kantoorthema</vt:lpstr>
      <vt:lpstr>PowerPoint Presentation</vt:lpstr>
      <vt:lpstr>Table of Contents</vt:lpstr>
      <vt:lpstr>Lesson 2: What is not Gamification?</vt:lpstr>
      <vt:lpstr>Lesson 2: What is not Gamification? </vt:lpstr>
      <vt:lpstr>Lesson 2: What is not Gamification? </vt:lpstr>
      <vt:lpstr>Lesson 2: What is not Gamification?</vt:lpstr>
      <vt:lpstr> Lesson 2: What is not Gamification? </vt:lpstr>
      <vt:lpstr>Lesson 2: What is not Gamification? </vt:lpstr>
      <vt:lpstr>Lesson 2: What is not Gamification?</vt:lpstr>
      <vt:lpstr>Lesson 2: What is not Gamification? </vt:lpstr>
      <vt:lpstr>            Lesson 2: What is not Gamification? </vt:lpstr>
      <vt:lpstr>Lesson 2: What is not Gamification?</vt:lpstr>
      <vt:lpstr>Lesson 2: What is not Gamification?</vt:lpstr>
      <vt:lpstr>Lesson 2: What is not Gamification?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the Way to Gamify your Teaching</dc:title>
  <dc:creator>Andy Veltjen</dc:creator>
  <cp:lastModifiedBy>Özlem Kaplan</cp:lastModifiedBy>
  <cp:revision>5</cp:revision>
  <dcterms:created xsi:type="dcterms:W3CDTF">2023-03-21T10:15:44Z</dcterms:created>
  <dcterms:modified xsi:type="dcterms:W3CDTF">2025-01-02T13:58:46Z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0x0101009C7A0B9ACEFFD040A71642847CD01620</vt:lpwstr>
  </property>
  <property fmtid="{D5CDD505-2E9C-101B-9397-08002B2CF9AE}" pid="3" name="MediaServiceImageTags">
    <vt:lpwstr/>
  </property>
</Properties>
</file>